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8" r:id="rId4"/>
    <p:sldId id="270" r:id="rId5"/>
    <p:sldId id="271" r:id="rId6"/>
    <p:sldId id="280" r:id="rId7"/>
    <p:sldId id="265" r:id="rId8"/>
    <p:sldId id="281" r:id="rId9"/>
    <p:sldId id="264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12E4D-8B25-411E-A9B3-88603D274BAE}" v="6" dt="2026-04-11T09:36:12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EM NABULSI" userId="b0a2c82dbca1096d" providerId="LiveId" clId="{72AB18E2-72B7-4BE5-BE59-DBCE4708EFE3}"/>
    <pc:docChg chg="undo custSel addSld delSld modSld">
      <pc:chgData name="ASEM NABULSI" userId="b0a2c82dbca1096d" providerId="LiveId" clId="{72AB18E2-72B7-4BE5-BE59-DBCE4708EFE3}" dt="2026-04-11T09:36:37.730" v="61" actId="47"/>
      <pc:docMkLst>
        <pc:docMk/>
      </pc:docMkLst>
      <pc:sldChg chg="del">
        <pc:chgData name="ASEM NABULSI" userId="b0a2c82dbca1096d" providerId="LiveId" clId="{72AB18E2-72B7-4BE5-BE59-DBCE4708EFE3}" dt="2026-04-11T09:34:31.444" v="41" actId="47"/>
        <pc:sldMkLst>
          <pc:docMk/>
          <pc:sldMk cId="742133386" sldId="267"/>
        </pc:sldMkLst>
      </pc:sldChg>
      <pc:sldChg chg="del">
        <pc:chgData name="ASEM NABULSI" userId="b0a2c82dbca1096d" providerId="LiveId" clId="{72AB18E2-72B7-4BE5-BE59-DBCE4708EFE3}" dt="2026-04-11T09:35:31.643" v="48" actId="47"/>
        <pc:sldMkLst>
          <pc:docMk/>
          <pc:sldMk cId="1023242345" sldId="268"/>
        </pc:sldMkLst>
      </pc:sldChg>
      <pc:sldChg chg="del">
        <pc:chgData name="ASEM NABULSI" userId="b0a2c82dbca1096d" providerId="LiveId" clId="{72AB18E2-72B7-4BE5-BE59-DBCE4708EFE3}" dt="2026-04-11T09:35:51.134" v="51" actId="47"/>
        <pc:sldMkLst>
          <pc:docMk/>
          <pc:sldMk cId="1588339060" sldId="269"/>
        </pc:sldMkLst>
      </pc:sldChg>
      <pc:sldChg chg="del">
        <pc:chgData name="ASEM NABULSI" userId="b0a2c82dbca1096d" providerId="LiveId" clId="{72AB18E2-72B7-4BE5-BE59-DBCE4708EFE3}" dt="2026-04-11T09:35:07.970" v="45" actId="47"/>
        <pc:sldMkLst>
          <pc:docMk/>
          <pc:sldMk cId="3981437542" sldId="274"/>
        </pc:sldMkLst>
      </pc:sldChg>
      <pc:sldChg chg="del">
        <pc:chgData name="ASEM NABULSI" userId="b0a2c82dbca1096d" providerId="LiveId" clId="{72AB18E2-72B7-4BE5-BE59-DBCE4708EFE3}" dt="2026-04-11T09:34:34.400" v="42" actId="47"/>
        <pc:sldMkLst>
          <pc:docMk/>
          <pc:sldMk cId="509980150" sldId="275"/>
        </pc:sldMkLst>
      </pc:sldChg>
      <pc:sldChg chg="del">
        <pc:chgData name="ASEM NABULSI" userId="b0a2c82dbca1096d" providerId="LiveId" clId="{72AB18E2-72B7-4BE5-BE59-DBCE4708EFE3}" dt="2026-04-11T09:36:37.730" v="61" actId="47"/>
        <pc:sldMkLst>
          <pc:docMk/>
          <pc:sldMk cId="1610968708" sldId="276"/>
        </pc:sldMkLst>
      </pc:sldChg>
      <pc:sldChg chg="modSp add mod">
        <pc:chgData name="ASEM NABULSI" userId="b0a2c82dbca1096d" providerId="LiveId" clId="{72AB18E2-72B7-4BE5-BE59-DBCE4708EFE3}" dt="2026-04-11T09:36:21.032" v="60" actId="108"/>
        <pc:sldMkLst>
          <pc:docMk/>
          <pc:sldMk cId="1787885898" sldId="282"/>
        </pc:sldMkLst>
        <pc:spChg chg="mod">
          <ac:chgData name="ASEM NABULSI" userId="b0a2c82dbca1096d" providerId="LiveId" clId="{72AB18E2-72B7-4BE5-BE59-DBCE4708EFE3}" dt="2026-04-11T09:34:16.003" v="39" actId="20577"/>
          <ac:spMkLst>
            <pc:docMk/>
            <pc:sldMk cId="1787885898" sldId="282"/>
            <ac:spMk id="2" creationId="{88030827-6DBE-EC72-A1F1-6BEC17E9835B}"/>
          </ac:spMkLst>
        </pc:spChg>
        <pc:spChg chg="mod">
          <ac:chgData name="ASEM NABULSI" userId="b0a2c82dbca1096d" providerId="LiveId" clId="{72AB18E2-72B7-4BE5-BE59-DBCE4708EFE3}" dt="2026-04-11T09:36:21.032" v="60" actId="108"/>
          <ac:spMkLst>
            <pc:docMk/>
            <pc:sldMk cId="1787885898" sldId="282"/>
            <ac:spMk id="3" creationId="{5EFF95DC-5C32-72EC-2A9C-6EC4FC695A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11-Apr-26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1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11-Apr-26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11-Apr-26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8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11-Apr-26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6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11-Apr-26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11-Apr-26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11-Apr-26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11-Apr-26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6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11-Apr-26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11-Apr-26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11-Apr-26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11-Apr-26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3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7A642772-2521-3FAB-B405-4D946823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84B1F-2883-6824-F9F5-BD9E6896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7973" y="1297172"/>
            <a:ext cx="3983954" cy="2493189"/>
          </a:xfrm>
        </p:spPr>
        <p:txBody>
          <a:bodyPr>
            <a:normAutofit/>
          </a:bodyPr>
          <a:lstStyle/>
          <a:p>
            <a:pPr algn="r" rtl="1"/>
            <a:r>
              <a:rPr lang="ar-SA" sz="4400" dirty="0"/>
              <a:t>الاستدامة في زراعة الحبوب البعل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E4CBC-64DD-1B5E-2A9E-CCBCB6FE0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8746" y="3916909"/>
            <a:ext cx="3473180" cy="1184584"/>
          </a:xfrm>
        </p:spPr>
        <p:txBody>
          <a:bodyPr>
            <a:normAutofit/>
          </a:bodyPr>
          <a:lstStyle/>
          <a:p>
            <a:pPr algn="r" rtl="1"/>
            <a:r>
              <a:rPr lang="ar-SA" sz="3200" dirty="0"/>
              <a:t>د. عاصم النابلسي</a:t>
            </a:r>
            <a:endParaRPr lang="en-GB" sz="3200" dirty="0"/>
          </a:p>
        </p:txBody>
      </p:sp>
      <p:pic>
        <p:nvPicPr>
          <p:cNvPr id="1026" name="Picture 2" descr="China's Wheat Harvest Risks 7-Year Low ...">
            <a:extLst>
              <a:ext uri="{FF2B5EF4-FFF2-40B4-BE49-F238E27FC236}">
                <a16:creationId xmlns:a16="http://schemas.microsoft.com/office/drawing/2014/main" id="{AA1535C5-C14A-4F3A-F42D-F82C08A6B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r="-1" b="-1"/>
          <a:stretch>
            <a:fillRect/>
          </a:stretch>
        </p:blipFill>
        <p:spPr bwMode="auto">
          <a:xfrm>
            <a:off x="827035" y="646981"/>
            <a:ext cx="6731919" cy="55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8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DBA0F-FCDD-230F-8518-2F0480A1B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6CCA-35D8-9F9F-38B3-5B1C6EF6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dirty="0"/>
              <a:t>احتياجات قطاع الحبوب: </a:t>
            </a:r>
            <a:br>
              <a:rPr lang="ar-SA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4E01B-0050-8285-4070-32C60A7F0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سياسات حكومية واضحة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تطوير أصناف متحملة (جفاف، موسم قصير، صقيع...)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استمرار برنامج اكثار البذار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solidFill>
                  <a:srgbClr val="000000"/>
                </a:solidFill>
                <a:latin typeface="Poppins"/>
                <a:rtl/>
              </a:rPr>
              <a:t>دعم التصدير وتبسيط الإجراءات الجمركية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solidFill>
                  <a:srgbClr val="000000"/>
                </a:solidFill>
                <a:latin typeface="Poppins"/>
                <a:cs typeface="Arial" panose="020B0604020202020204" pitchFamily="34" charset="0"/>
                <a:rtl/>
              </a:rPr>
              <a:t>اعتماد المنشأ الجغرافي وعلامات التعريف</a:t>
            </a:r>
            <a:endParaRPr lang="ar-S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4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E1C28-F41C-F08D-6096-71C3BB300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BC0D-8A2C-43C8-1B41-F80A7C72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E7DA-1BD9-0E4F-2F6D-42FBDC7AE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rtl="1">
              <a:lnSpc>
                <a:spcPct val="107000"/>
              </a:lnSpc>
              <a:spcAft>
                <a:spcPts val="800"/>
              </a:spcAft>
              <a:buNone/>
            </a:pPr>
            <a:endParaRPr lang="ar-S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4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السعي الجاد نحو التحسين المستمر</a:t>
            </a:r>
          </a:p>
          <a:p>
            <a:pPr marL="0" marR="0" lv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ar-SA" sz="32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ar-S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200" dirty="0">
                <a:solidFill>
                  <a:srgbClr val="000000"/>
                </a:solidFill>
                <a:latin typeface="Roboto"/>
                <a:ea typeface="Roboto"/>
                <a:sym typeface="Roboto"/>
                <a:rtl/>
              </a:rPr>
              <a:t>شكر وتقدير للمشاركين والمنظمين</a:t>
            </a:r>
          </a:p>
          <a:p>
            <a:pPr marL="0" marR="0" lv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4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BD977-0443-4E2B-C8A9-17F4D24A6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0827-6DBE-EC72-A1F1-6BEC17E9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dirty="0"/>
              <a:t>مراحل تطور زراعة الحبوب في الأردن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95DC-5C32-72EC-2A9C-6EC4FC69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/>
              <a:t>مرحلة ما قبل الزراعة الالية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/>
              <a:t>بداية الزراعة الالية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/>
              <a:t>الحصاد الالي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/>
              <a:t>مرحلة المكننة الكاملة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/>
              <a:t>مرحلة مشروع اكثار البذار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8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1451-C4E0-41B6-AB03-A88BAB993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31A6-797D-EC98-ADFC-A1F5F8E2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/>
              <a:t>منطلقات العمل: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B116-22D1-8C7E-1A65-15E04F10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المنطقة على الهامش المطري (غرب المتوسط)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فرق كبير في المطر و الانتاج بمسافة 1 كم (أحسن غربا و شمالا)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كلما كانت الظروف أصعب زادت الحاجة لدقة العمل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لا مجال للخطأ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اذا عملت على أحسن وجه تستفيد و تقدر أم </a:t>
            </a:r>
            <a:r>
              <a:rPr lang="ar-SA" sz="3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</a:t>
            </a: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ستمر.</a:t>
            </a: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8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CF103-8D5F-A69D-ECEE-CCCC68895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A21E-28B3-3735-551C-D860B763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/>
              <a:t>عوامل النجاح: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AFF1E-618E-61AE-E2A2-F8978978B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السعي الجاد للتحسين المستمر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المكننة الزراعية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الاعتناء بخصوبة التربة:</a:t>
            </a:r>
          </a:p>
          <a:p>
            <a:pPr lvl="3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الدورات الزراعية</a:t>
            </a:r>
          </a:p>
          <a:p>
            <a:pPr lvl="3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استعمال الأسمدة بشكل منطقي</a:t>
            </a:r>
          </a:p>
          <a:p>
            <a:pPr lvl="3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التسميد الأخضر</a:t>
            </a: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ar-S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F5739-0649-050D-EB25-AB347E721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64E0-60F6-27E6-B2BB-E9AA6FD0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br>
              <a:rPr lang="en-GB" dirty="0"/>
            </a:br>
            <a:r>
              <a:rPr lang="ar-SA" dirty="0"/>
              <a:t>عوامل النجاح: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08F8-380A-34B8-807D-BAA0E0B5E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الايمان بالبحث العلمي التطبيقي: الزراعة أكثر علم محلي</a:t>
            </a:r>
          </a:p>
          <a:p>
            <a:pPr lvl="3"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عمل مقارنات أصناف سنويا</a:t>
            </a:r>
          </a:p>
          <a:p>
            <a:pPr lvl="3"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حقل تجارب مفتوح لكلية الزراعة في الجامعة الأردنية منذ نشأتها.</a:t>
            </a:r>
          </a:p>
          <a:p>
            <a:pPr lvl="3"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الحوار الواعي العقلاني بين المزارع و الباحثين لإيجاد الحلول.</a:t>
            </a:r>
          </a:p>
          <a:p>
            <a:pPr lvl="3"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تجارب أصناف من المركز الوطني للبحوث الزراعية و </a:t>
            </a:r>
            <a:r>
              <a:rPr lang="ar-SA" sz="26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ايكاردا</a:t>
            </a:r>
            <a:r>
              <a:rPr lang="ar-SA" sz="26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lvl="3"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تجارب تحاكي احتياجات المزارع (مثل: ماذا أزرع اذا تأخر الموسم).</a:t>
            </a:r>
          </a:p>
          <a:p>
            <a:pPr lvl="3"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مساحات التجارب (حتى 20 دنم لكل صنف).</a:t>
            </a:r>
          </a:p>
        </p:txBody>
      </p:sp>
    </p:spTree>
    <p:extLst>
      <p:ext uri="{BB962C8B-B14F-4D97-AF65-F5344CB8AC3E}">
        <p14:creationId xmlns:p14="http://schemas.microsoft.com/office/powerpoint/2010/main" val="237237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44920-7AA3-57BC-8079-59216350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5771-2D7E-EF8D-9A08-322C7AE5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644A8-1B3E-0D8B-60DF-068EA166F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ACC7C-DA88-D4B0-5188-1F2C42B76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" y="0"/>
            <a:ext cx="11908465" cy="89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8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CC1AC-35E7-47B2-1B97-F15D91B47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8959-B01A-7B64-7A6E-07B2DB96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/>
              <a:t>عوامل النجاح: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A486-8A92-E2F5-B293-67A580DB6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	الادارة المتفاعلة مع الطبيعة</a:t>
            </a:r>
          </a:p>
          <a:p>
            <a:pPr lvl="3"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dirty="0">
                <a:latin typeface="Aptos" panose="020B0004020202020204" pitchFamily="34" charset="0"/>
                <a:cs typeface="Arial" panose="020B0604020202020204" pitchFamily="34" charset="0"/>
              </a:rPr>
              <a:t>العمليات الزراعية</a:t>
            </a:r>
          </a:p>
          <a:p>
            <a:pPr marL="685800" lvl="3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	قبل الموسم</a:t>
            </a:r>
          </a:p>
          <a:p>
            <a:pPr marL="685800" lvl="3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	خلال الموسم</a:t>
            </a:r>
          </a:p>
          <a:p>
            <a:pPr marL="685800" lvl="3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ar-SA" sz="2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7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E1AC-57DF-3463-6A07-96ABB682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85EB2-D4D5-B3D3-23D3-2C4D736F2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64E18-7140-E24F-EC95-10626102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51" y="5411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23E02-3F0A-59B8-95F8-091F9DC4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F056-BD38-2153-9DF9-823FEF1F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sz="4400" dirty="0"/>
              <a:t>التحديات و المخاطر: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7098-46C5-D35D-F024-5121D648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تغير المناخ (الأمطار، مدة الموسم المطري، توزيع الأمطار، </a:t>
            </a:r>
            <a:r>
              <a:rPr lang="ar-SA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الافات</a:t>
            </a: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...)</a:t>
            </a: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تفتت حيازات الأراضي</a:t>
            </a: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توفر الأسمدة وقت الزراعة</a:t>
            </a: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استمرار الشراء الحكومي بأسعار تشجيعية</a:t>
            </a: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توفر العمال المهرة </a:t>
            </a: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0856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281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Courier New</vt:lpstr>
      <vt:lpstr>Neue Haas Grotesk Text Pro</vt:lpstr>
      <vt:lpstr>Poppins</vt:lpstr>
      <vt:lpstr>Roboto</vt:lpstr>
      <vt:lpstr>Wingdings</vt:lpstr>
      <vt:lpstr>VanillaVTI</vt:lpstr>
      <vt:lpstr>الاستدامة في زراعة الحبوب البعل</vt:lpstr>
      <vt:lpstr>مراحل تطور زراعة الحبوب في الأردن  </vt:lpstr>
      <vt:lpstr>منطلقات العمل:</vt:lpstr>
      <vt:lpstr>عوامل النجاح: </vt:lpstr>
      <vt:lpstr> عوامل النجاح:</vt:lpstr>
      <vt:lpstr> </vt:lpstr>
      <vt:lpstr>عوامل النجاح: </vt:lpstr>
      <vt:lpstr>PowerPoint Presentation</vt:lpstr>
      <vt:lpstr>التحديات و المخاطر: </vt:lpstr>
      <vt:lpstr>احتياجات قطاع الحبوب: 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ASEM NABULSI</dc:creator>
  <cp:lastModifiedBy>Owner</cp:lastModifiedBy>
  <cp:revision>3</cp:revision>
  <dcterms:created xsi:type="dcterms:W3CDTF">2026-04-11T05:13:27Z</dcterms:created>
  <dcterms:modified xsi:type="dcterms:W3CDTF">2026-04-11T10:22:43Z</dcterms:modified>
</cp:coreProperties>
</file>