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61" r:id="rId4"/>
    <p:sldId id="843" r:id="rId5"/>
    <p:sldId id="844" r:id="rId6"/>
    <p:sldId id="256" r:id="rId7"/>
    <p:sldId id="909" r:id="rId8"/>
    <p:sldId id="904" r:id="rId9"/>
    <p:sldId id="908" r:id="rId10"/>
    <p:sldId id="907" r:id="rId11"/>
    <p:sldId id="906" r:id="rId12"/>
    <p:sldId id="905" r:id="rId13"/>
    <p:sldId id="874" r:id="rId14"/>
    <p:sldId id="876" r:id="rId15"/>
    <p:sldId id="879" r:id="rId16"/>
    <p:sldId id="880" r:id="rId17"/>
    <p:sldId id="875" r:id="rId18"/>
    <p:sldId id="883" r:id="rId19"/>
    <p:sldId id="884" r:id="rId20"/>
    <p:sldId id="885" r:id="rId21"/>
    <p:sldId id="896" r:id="rId22"/>
    <p:sldId id="858" r:id="rId23"/>
    <p:sldId id="882" r:id="rId24"/>
    <p:sldId id="278" r:id="rId25"/>
    <p:sldId id="781" r:id="rId26"/>
    <p:sldId id="5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7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040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3F226-66A2-4EC6-8FC7-56018BD43E06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2DD92-AF88-410A-8EAF-C759C57DD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6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2DD92-AF88-410A-8EAF-C759C57DD3F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66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https://www.fao.org/fsnforum/resources/reports-and-briefs/future-food-and-agriculture-trends-and-challenges</a:t>
            </a:r>
          </a:p>
          <a:p>
            <a:r>
              <a:rPr lang="en-US" dirty="0"/>
              <a:t>https://www.un.org/development/desa/pd/sites/www.un.org.development.desa.pd/files/wpp2022_summary_of_results.pdf</a:t>
            </a:r>
          </a:p>
          <a:p>
            <a:r>
              <a:rPr lang="en-US" dirty="0"/>
              <a:t>https://agtechbreakthrough.com/agtech-2025-key-trends-innovations-and-challenges-shaping-the-future/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92186-0A7B-448B-B092-08901794F4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82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https://www.worldbank.org/en/news/feature/2023/11/30/new-crop-of-climate-smart-farmers-in-jordan-will-feed-future-generations#:~:text=Around%20a%20quarter%20of%20Jordan's,20%E2%80%9325%20percent%20of%20GDP.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92186-0A7B-448B-B092-08901794F4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373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https://viemose-dgs.dk/indoor-farming/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2DD92-AF88-410A-8EAF-C759C57DD3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90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D64EB-6EB0-2D66-EF27-1200E027A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573ABC-13D6-88A9-6A98-F2923273F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2A50E-F884-0419-4E4D-874E7055E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404A-EF91-47B4-87FE-626FF14C7A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321CB-5BD7-5DBE-C8C9-A4F428295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BA29F-BD42-2196-D47F-0821CB92D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B8C6-75AC-4F1E-9558-B3AD182B1C2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6320964B-B35B-5D27-75EF-362861C9A429}"/>
              </a:ext>
            </a:extLst>
          </p:cNvPr>
          <p:cNvSpPr/>
          <p:nvPr userDrawn="1"/>
        </p:nvSpPr>
        <p:spPr>
          <a:xfrm>
            <a:off x="-726142" y="0"/>
            <a:ext cx="15240000" cy="783067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8BCC6C-2FB6-E770-CDC9-E645E2DE81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390" y="5844988"/>
            <a:ext cx="755610" cy="81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07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CE224-34F0-13E7-0081-E1D7D4457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B8818-1E78-1734-D6A1-D62B57801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58E5D-1370-9C8B-3CA8-E3125C728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404A-EF91-47B4-87FE-626FF14C7A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67D06-1E36-9E00-ADA6-766ADBDAA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6701A-394D-F8F6-78DF-4478FE8C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B8C6-75AC-4F1E-9558-B3AD182B1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84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455D96-1B04-6AF2-B422-CA70769A23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4B130-F3AC-551E-FA0A-F58C6A34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51B34-68A4-59CF-63C6-8E52813F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404A-EF91-47B4-87FE-626FF14C7A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19405-A7DD-D3AB-8465-B04F97477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E81BB-3674-455C-95FC-03D815DF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B8C6-75AC-4F1E-9558-B3AD182B1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57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33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05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89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50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62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27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6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9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0CDEC-AD3C-CBFB-A6E8-49C66A6EE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1E23A-72C6-372E-BED5-D038B67F0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C2EAD-7B4A-D549-D0DD-686844110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404A-EF91-47B4-87FE-626FF14C7A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16676-82C7-4F3C-1C67-910A676C4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75878-92D3-97E8-7716-5FE8078D1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B8C6-75AC-4F1E-9558-B3AD182B1C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92C80917-B831-8C98-4ADB-45D084076ED0}"/>
              </a:ext>
            </a:extLst>
          </p:cNvPr>
          <p:cNvSpPr/>
          <p:nvPr userDrawn="1"/>
        </p:nvSpPr>
        <p:spPr>
          <a:xfrm>
            <a:off x="-726142" y="0"/>
            <a:ext cx="15240000" cy="783067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D9C329-2801-5CA3-C582-5287E3CA2E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390" y="5844988"/>
            <a:ext cx="755610" cy="81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9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78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18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29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62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20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77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25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15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0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59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1A4FB-F72D-8875-30F1-799589DC8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61CEA-B5A2-DAC6-E3D7-702D7910C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60404-2957-996D-CC9A-C54A0D682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404A-EF91-47B4-87FE-626FF14C7A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CEC13-2819-69CC-B1B3-1A8DB9ADF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36D25-1D61-9147-389A-AE4ED3B0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B8C6-75AC-4F1E-9558-B3AD182B1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13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75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62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61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41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F14AB-AF5F-41A0-AB02-4A52BCEC9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CBBF8-12D6-C648-A3DC-DDED3C38FA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55303-4C60-8B05-7071-ED89F394B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4C3A5-38E1-DC50-5F50-D80A11E88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404A-EF91-47B4-87FE-626FF14C7A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28CE3-5ACC-02B9-8B48-5EA1AE106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26D75-0686-31ED-6140-6455EF80F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B8C6-75AC-4F1E-9558-B3AD182B1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44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95165-2C66-2DFF-05EA-D629BA5BA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3F67B-45D4-029D-4DFD-36DDB3562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9A0B0-B89F-37F8-FBBD-765C3C9BA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A0D4DE-2EE5-0D51-01F9-F51C25EED2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6F752F-AC2A-EC2B-5F41-6D36587810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48DCCD-B60F-3ADD-05E5-2E4EBBEA8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404A-EF91-47B4-87FE-626FF14C7A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24AEA1-3C71-9DC4-171A-7F948E993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A2E8FA-2F6F-755D-0081-2825DD43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B8C6-75AC-4F1E-9558-B3AD182B1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9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27F94-3F4B-2EB1-FCFB-12B14247E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D23BB3-5FD1-ED2A-3F39-4150E75FF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404A-EF91-47B4-87FE-626FF14C7A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F845B-7BCA-41F1-64E8-2228BF06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A6014-4FED-A420-5A8A-72C169692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B8C6-75AC-4F1E-9558-B3AD182B1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8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4294D5-C59E-9BE1-3E93-E84C1AD33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404A-EF91-47B4-87FE-626FF14C7A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C1C4F5-EB12-C4AC-51C9-AF53DA7A5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5D45A-94DB-9518-4529-1670D2427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B8C6-75AC-4F1E-9558-B3AD182B1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680A5-59E3-29C7-A341-72C6B0720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6DF98-3D82-A458-AB88-731DE0C18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EFE45-B066-E7D6-C7F1-1C124BB97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666B6-EF66-360D-5154-AAE3C2FE0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404A-EF91-47B4-87FE-626FF14C7A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AEAC97-53AF-1617-C2B4-53CDA6C27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DE89C-A9A9-7E3D-F6B1-4F5A0F22F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B8C6-75AC-4F1E-9558-B3AD182B1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69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76973-BE49-4804-FE7D-EBA7E0FAE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D046E0-78A0-CF60-2C74-597822A546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A7BBF-2CF2-5595-7C57-CD986ED20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11CD9-ED0F-A230-A9B2-26F5AF598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404A-EF91-47B4-87FE-626FF14C7A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CFA5DD-935B-34DC-DF2F-6693CBEE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0B6D0-0365-FEBC-255C-2D87596E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B8C6-75AC-4F1E-9558-B3AD182B1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1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1BC6EA-F5C0-9718-842B-292BB7AC0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74B62-BF87-4A0E-DBDF-7A1089EA4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89659-F7DE-4F4C-7AB7-FCD3036AC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F404A-EF91-47B4-87FE-626FF14C7AF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AC40A-996B-54B7-4C7C-745801C81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EB8E5-5677-7CA7-1839-94468F086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2B8C6-75AC-4F1E-9558-B3AD182B1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9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967FC07D-CDB0-443D-908D-2241BF64CB13}"/>
              </a:ext>
            </a:extLst>
          </p:cNvPr>
          <p:cNvSpPr/>
          <p:nvPr userDrawn="1"/>
        </p:nvSpPr>
        <p:spPr>
          <a:xfrm>
            <a:off x="-152400" y="0"/>
            <a:ext cx="12344400" cy="685800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E3E17C-62DA-473A-A453-71708D6948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0" y="6019800"/>
            <a:ext cx="6604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1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967FC07D-CDB0-443D-908D-2241BF64CB13}"/>
              </a:ext>
            </a:extLst>
          </p:cNvPr>
          <p:cNvSpPr/>
          <p:nvPr userDrawn="1"/>
        </p:nvSpPr>
        <p:spPr>
          <a:xfrm>
            <a:off x="0" y="-1"/>
            <a:ext cx="12344400" cy="685800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E3E17C-62DA-473A-A453-71708D6948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0" y="6019800"/>
            <a:ext cx="6604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95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EC3BF4D8-14F3-F4FF-4965-8B480D054195}"/>
              </a:ext>
            </a:extLst>
          </p:cNvPr>
          <p:cNvSpPr txBox="1"/>
          <p:nvPr/>
        </p:nvSpPr>
        <p:spPr>
          <a:xfrm>
            <a:off x="4628328" y="3987801"/>
            <a:ext cx="613574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5"/>
              </a:lnSpc>
            </a:pPr>
            <a:r>
              <a:rPr lang="en-US" sz="2400" dirty="0">
                <a:solidFill>
                  <a:srgbClr val="26459B"/>
                </a:solidFill>
              </a:rPr>
              <a:t>Transforming Jordan's Agricultural Future</a:t>
            </a:r>
            <a:endParaRPr lang="en-US" sz="2400" b="1" dirty="0">
              <a:solidFill>
                <a:srgbClr val="26459B"/>
              </a:solidFill>
              <a:ea typeface="Nunito Sans Condensed Bold"/>
              <a:cs typeface="Nunito Sans Condensed Bold"/>
              <a:sym typeface="Nunito Sans Condensed Bold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0157049-FA02-3F0C-92AB-BDFFD81E59B8}"/>
              </a:ext>
            </a:extLst>
          </p:cNvPr>
          <p:cNvSpPr txBox="1"/>
          <p:nvPr/>
        </p:nvSpPr>
        <p:spPr>
          <a:xfrm>
            <a:off x="4927599" y="2438680"/>
            <a:ext cx="55372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26459B"/>
                </a:solidFill>
                <a:ea typeface="Calibri" panose="020F0502020204030204" pitchFamily="34" charset="0"/>
                <a:cs typeface="Calibri" panose="020F0502020204030204" pitchFamily="34" charset="0"/>
                <a:sym typeface="Be Vietnam Ultra-Bold"/>
              </a:rPr>
              <a:t>Innovation in agriculture &amp; sustainability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14611E-F79A-18FF-0F73-AEC28F401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400" y="1340923"/>
            <a:ext cx="82804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07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6D3B4-BFA8-7DCA-EB50-88F599036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041F6-79A7-3FFE-A1C8-7A603337A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547"/>
            <a:ext cx="10515600" cy="95049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5- Agricultural Pest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5949D-41DE-5CDE-B37A-094658292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171" y="784388"/>
            <a:ext cx="5921829" cy="26903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Pain: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Pests and diseases cause crop damage and lower yields.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Ineffective pest management leads to higher economic losses.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Overreliance on chemicals harms the environment and soil health.</a:t>
            </a:r>
          </a:p>
          <a:p>
            <a:pPr marL="0" indent="0">
              <a:buNone/>
            </a:pP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1096C1-60AA-4368-A21D-A8ECF4A0B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49709" y="1345401"/>
            <a:ext cx="92581" cy="435133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99064F6-A718-8161-4A21-12F7F0332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658104"/>
            <a:ext cx="6130212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Gain:</a:t>
            </a:r>
          </a:p>
          <a:p>
            <a:pPr marL="514350" indent="-5143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Early detection and monitoring with sensors and drones.</a:t>
            </a:r>
          </a:p>
          <a:p>
            <a:pPr marL="514350" indent="-5143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Digital documentation and traceability optimize pesticide use.</a:t>
            </a:r>
          </a:p>
          <a:p>
            <a:pPr marL="514350" indent="-5143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Targeted biological control and AI tools improve pest management.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849130-6607-DB95-913D-672385590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764" y="226823"/>
            <a:ext cx="2631490" cy="263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16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C17A9-E4EB-A192-BC61-11E386AD3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30" y="409321"/>
            <a:ext cx="7697500" cy="132556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Innovative Agriculture Models: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en-US" sz="3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D856E-05CD-A11B-95A2-3303DC589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134" y="-579133"/>
            <a:ext cx="8230900" cy="77274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808662-B0C7-5393-C6EF-C9F2F4C10DAE}"/>
              </a:ext>
            </a:extLst>
          </p:cNvPr>
          <p:cNvSpPr txBox="1"/>
          <p:nvPr/>
        </p:nvSpPr>
        <p:spPr>
          <a:xfrm>
            <a:off x="7772400" y="6456905"/>
            <a:ext cx="3035030" cy="1177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7646C6-5E99-DD5E-222A-A1EB3D531E69}"/>
              </a:ext>
            </a:extLst>
          </p:cNvPr>
          <p:cNvSpPr txBox="1"/>
          <p:nvPr/>
        </p:nvSpPr>
        <p:spPr>
          <a:xfrm>
            <a:off x="5413849" y="3429000"/>
            <a:ext cx="1442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6459B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Controlled</a:t>
            </a:r>
            <a:endParaRPr lang="ar-SA" b="1" dirty="0">
              <a:solidFill>
                <a:srgbClr val="26459B"/>
              </a:solidFill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26459B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Environment</a:t>
            </a:r>
            <a:endParaRPr lang="ar-SA" b="1" dirty="0">
              <a:solidFill>
                <a:srgbClr val="26459B"/>
              </a:solidFill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26459B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Agriculture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1702EA-C10E-88C9-0CBF-125CDB2A371D}"/>
              </a:ext>
            </a:extLst>
          </p:cNvPr>
          <p:cNvSpPr/>
          <p:nvPr/>
        </p:nvSpPr>
        <p:spPr>
          <a:xfrm>
            <a:off x="2774107" y="2353607"/>
            <a:ext cx="2311851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26459B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Hydroponics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C6E303-CB17-2B2A-74E3-A88B3A45254A}"/>
              </a:ext>
            </a:extLst>
          </p:cNvPr>
          <p:cNvSpPr/>
          <p:nvPr/>
        </p:nvSpPr>
        <p:spPr>
          <a:xfrm>
            <a:off x="7276291" y="2353607"/>
            <a:ext cx="2103461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26459B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Aeroponics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4BFFD6-11A0-BD43-67D8-D0E5023771C7}"/>
              </a:ext>
            </a:extLst>
          </p:cNvPr>
          <p:cNvSpPr/>
          <p:nvPr/>
        </p:nvSpPr>
        <p:spPr>
          <a:xfrm>
            <a:off x="2774107" y="4730220"/>
            <a:ext cx="2170787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26459B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Aquaponics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4DA164-D8A6-B687-01F1-6DE37D665194}"/>
              </a:ext>
            </a:extLst>
          </p:cNvPr>
          <p:cNvSpPr/>
          <p:nvPr/>
        </p:nvSpPr>
        <p:spPr>
          <a:xfrm>
            <a:off x="7276291" y="4730220"/>
            <a:ext cx="2787943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26459B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Indoor Farming</a:t>
            </a:r>
          </a:p>
        </p:txBody>
      </p:sp>
    </p:spTree>
    <p:extLst>
      <p:ext uri="{BB962C8B-B14F-4D97-AF65-F5344CB8AC3E}">
        <p14:creationId xmlns:p14="http://schemas.microsoft.com/office/powerpoint/2010/main" val="995598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D6782-9DC7-E970-1F4B-5F3333753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8656"/>
            <a:ext cx="10515600" cy="4351338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4000" b="1" dirty="0">
                <a:solidFill>
                  <a:srgbClr val="26459B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1- Hydroponics:</a:t>
            </a:r>
            <a:endParaRPr lang="ar-SA" sz="4000" b="1" dirty="0">
              <a:solidFill>
                <a:srgbClr val="26459B"/>
              </a:solidFill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en-US" sz="4000" b="1" dirty="0">
              <a:solidFill>
                <a:srgbClr val="26459B"/>
              </a:solidFill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dirty="0">
                <a:solidFill>
                  <a:srgbClr val="26459B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Soil-free farming using water-based nutrient solutions.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dirty="0">
                <a:solidFill>
                  <a:srgbClr val="26459B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90% less water than traditional farming.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dirty="0">
                <a:solidFill>
                  <a:srgbClr val="26459B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Faster growth cycles and higher yields.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A2D7A7-6A89-8F04-D401-1932C917E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570" y="3993502"/>
            <a:ext cx="4810860" cy="257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39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77292-B736-3AF5-BF1A-FC1EA9D30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199"/>
            <a:ext cx="10515600" cy="4351338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4000" b="1" dirty="0">
                <a:solidFill>
                  <a:srgbClr val="26459B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2- Aeroponics:</a:t>
            </a:r>
          </a:p>
          <a:p>
            <a:pPr marL="0" indent="0" algn="ctr">
              <a:lnSpc>
                <a:spcPct val="115000"/>
              </a:lnSpc>
              <a:buNone/>
            </a:pPr>
            <a:endParaRPr lang="en-US" sz="4000" b="1" dirty="0">
              <a:solidFill>
                <a:srgbClr val="26459B"/>
              </a:solidFill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dirty="0">
                <a:solidFill>
                  <a:srgbClr val="26459B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Plant roots suspended in air, misted with nutrient solution.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dirty="0">
                <a:solidFill>
                  <a:srgbClr val="26459B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Maximum oxygen exposure for optimal growth.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dirty="0">
                <a:solidFill>
                  <a:srgbClr val="26459B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Minimal water and space requirements.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825E2-BCBD-6024-79E9-14C33AA68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565" y="3905946"/>
            <a:ext cx="2710869" cy="279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92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2F3E5-0D1D-9817-5BCB-E1E8B160D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8655"/>
            <a:ext cx="10515600" cy="4351338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4000" b="1" dirty="0">
                <a:solidFill>
                  <a:srgbClr val="26459B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3- Aquaponics:</a:t>
            </a:r>
          </a:p>
          <a:p>
            <a:pPr marL="0" indent="0" algn="ctr">
              <a:lnSpc>
                <a:spcPct val="115000"/>
              </a:lnSpc>
              <a:buNone/>
            </a:pPr>
            <a:endParaRPr lang="en-US" sz="4000" b="1" dirty="0">
              <a:solidFill>
                <a:srgbClr val="26459B"/>
              </a:solidFill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dirty="0">
                <a:solidFill>
                  <a:srgbClr val="26459B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Integration of fish farming with plant cultivation.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dirty="0">
                <a:solidFill>
                  <a:srgbClr val="26459B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Fish waste provides organic nutrients for plants.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dirty="0">
                <a:solidFill>
                  <a:srgbClr val="26459B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Closed-loop sustainable system.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D6F629-55C6-A5BF-4549-A80231D9A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292" y="3910523"/>
            <a:ext cx="4143416" cy="29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72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CF193-E32F-0A6D-E02C-08BE2666E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4- Indoor Farming: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2F9E7-A395-D919-1389-5D2F86832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7139"/>
            <a:ext cx="10515600" cy="5197746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Indoor farming is growing crops inside cities using spaces such as rooftops, vacant lots, and unused buildings to produce fresh local food. Using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LED lighting, climate control, and smart sensors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to optimize plant growth.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Benefits: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Reduces transportation and carbon emissions.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Utilizes unused spaces efficiently.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Improves food security in cities.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6DF40-3324-D609-52C8-82A5B7FD9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40" y="4642039"/>
            <a:ext cx="3776777" cy="197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89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46C5A-6676-4CAE-E85B-CE2BC30D5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Agricultural innovation technologies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CBA470-325C-4E05-8986-EB431B930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579" y="2666187"/>
            <a:ext cx="5279954" cy="263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82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BCB30-C770-09BC-002F-80090EF8C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1805"/>
            <a:ext cx="10515600" cy="364826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1. AI-Based Agricultural Pest Diagnosis:</a:t>
            </a:r>
          </a:p>
          <a:p>
            <a:pPr marL="0" indent="0">
              <a:buNone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Technology: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Deep learning, Convolutional Neural Networks (CNNs).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Impact: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Real-time detection of diseases; reduces crop loss; faster treatment.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Example: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Mobile apps and AI platforms that scan leaves to identify pests/diseases instantly.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4330A9-2C4E-A6A3-55C9-A75CB737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0825"/>
            <a:ext cx="3269637" cy="246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14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58F67-6D12-803F-B231-F75BDCF9C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721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2. Biotechnology &amp; Improved Seeds: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Technology: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CRISPR, genetically modified crops.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Impact: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Drought-resistant, pest-resistant, higher-yield crops.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Example: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Rice varieties resistant to flood or salinity.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1BBC9-198A-09FA-272C-6ED36F08D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552" y="3716948"/>
            <a:ext cx="4426896" cy="295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41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F0623-2689-77FF-3AAD-4E27EBC31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5294"/>
            <a:ext cx="10515600" cy="3560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3. IoT Sensors</a:t>
            </a:r>
            <a:r>
              <a:rPr lang="ar-SA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in Agriculture:</a:t>
            </a:r>
            <a:endParaRPr lang="ar-SA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ar-SA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Technology: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IOT sensors monitor soil moisture, temperature, and humidity in real time.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Impact: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Better irrigation management and higher crop productivity.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Example: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Soil moisture sensors that automatically activate irrigation when the soil becomes dry.</a:t>
            </a:r>
          </a:p>
          <a:p>
            <a:pPr marL="0" indent="0">
              <a:buNone/>
            </a:pP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68818-DAD1-7538-401C-FEF45AFCF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883" y="4085617"/>
            <a:ext cx="4598233" cy="25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7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09704C-79F1-4775-AB0B-ABE4A2B535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9" t="2587"/>
          <a:stretch/>
        </p:blipFill>
        <p:spPr>
          <a:xfrm>
            <a:off x="3251200" y="306594"/>
            <a:ext cx="6553200" cy="6244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3C90CD-3790-4528-BA6B-034EB76B15EA}"/>
              </a:ext>
            </a:extLst>
          </p:cNvPr>
          <p:cNvSpPr/>
          <p:nvPr/>
        </p:nvSpPr>
        <p:spPr>
          <a:xfrm>
            <a:off x="5181600" y="3429000"/>
            <a:ext cx="207851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1867" b="1" dirty="0">
                <a:solidFill>
                  <a:srgbClr val="26459B"/>
                </a:solidFill>
                <a:latin typeface="Calibri" panose="020F0502020204030204"/>
                <a:ea typeface="MS Gothic" panose="020B0609070205080204" pitchFamily="49" charset="-128"/>
                <a:cs typeface="Times New Roman" panose="02020603050405020304" pitchFamily="18" charset="0"/>
              </a:rPr>
              <a:t>The Global Context</a:t>
            </a:r>
            <a:endParaRPr lang="en-US" sz="18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EDE446-7C44-4B6C-84C2-6A586DB1F34C}"/>
              </a:ext>
            </a:extLst>
          </p:cNvPr>
          <p:cNvSpPr/>
          <p:nvPr/>
        </p:nvSpPr>
        <p:spPr>
          <a:xfrm>
            <a:off x="9027560" y="1638226"/>
            <a:ext cx="2825651" cy="1394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15000"/>
              </a:lnSpc>
              <a:tabLst>
                <a:tab pos="152408" algn="l"/>
              </a:tabLst>
            </a:pPr>
            <a:r>
              <a:rPr lang="en-US" sz="1867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Global food production must increase by </a:t>
            </a:r>
            <a:r>
              <a:rPr lang="en-US" sz="1867" b="1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60% </a:t>
            </a:r>
            <a:r>
              <a:rPr lang="en-US" sz="1867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by </a:t>
            </a:r>
            <a:r>
              <a:rPr lang="en-US" sz="1867" b="1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2050 </a:t>
            </a:r>
            <a:r>
              <a:rPr lang="en-US" sz="1867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to feed </a:t>
            </a:r>
            <a:r>
              <a:rPr lang="en-US" sz="1867" b="1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9.3 billion people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F61AB5-3FC2-4235-A273-4171675CA916}"/>
              </a:ext>
            </a:extLst>
          </p:cNvPr>
          <p:cNvSpPr/>
          <p:nvPr/>
        </p:nvSpPr>
        <p:spPr>
          <a:xfrm>
            <a:off x="2133600" y="4855972"/>
            <a:ext cx="2564847" cy="1394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15000"/>
              </a:lnSpc>
              <a:tabLst>
                <a:tab pos="152408" algn="l"/>
              </a:tabLst>
            </a:pPr>
            <a:r>
              <a:rPr lang="en-US" sz="1867" b="1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41% </a:t>
            </a:r>
            <a:r>
              <a:rPr lang="en-US" sz="1867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of farmers cite weather and climate change as their top concern </a:t>
            </a:r>
            <a:r>
              <a:rPr lang="en-US" sz="1867" b="1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(2024)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835D62-3F27-44FF-934E-AA1458EDCBC5}"/>
              </a:ext>
            </a:extLst>
          </p:cNvPr>
          <p:cNvSpPr/>
          <p:nvPr/>
        </p:nvSpPr>
        <p:spPr>
          <a:xfrm>
            <a:off x="9010749" y="4866386"/>
            <a:ext cx="2564847" cy="1394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15000"/>
              </a:lnSpc>
              <a:tabLst>
                <a:tab pos="152408" algn="l"/>
              </a:tabLst>
            </a:pPr>
            <a:r>
              <a:rPr lang="en-US" sz="1867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Traditional farming methods strain natural resources and ecosystems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DB00D5-3C47-42CF-A126-1CAA0752FD19}"/>
              </a:ext>
            </a:extLst>
          </p:cNvPr>
          <p:cNvSpPr/>
          <p:nvPr/>
        </p:nvSpPr>
        <p:spPr>
          <a:xfrm>
            <a:off x="1983141" y="1762262"/>
            <a:ext cx="2414785" cy="1394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15000"/>
              </a:lnSpc>
              <a:spcAft>
                <a:spcPts val="667"/>
              </a:spcAft>
              <a:tabLst>
                <a:tab pos="152408" algn="l"/>
              </a:tabLst>
            </a:pPr>
            <a:r>
              <a:rPr lang="en-US" sz="1867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Agricultural technology market expected to </a:t>
            </a:r>
            <a:r>
              <a:rPr lang="en-US" sz="1867" b="1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exceed $3 billion by 2025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ACB870-AD67-4247-A1F4-157221DA62C7}"/>
              </a:ext>
            </a:extLst>
          </p:cNvPr>
          <p:cNvSpPr/>
          <p:nvPr/>
        </p:nvSpPr>
        <p:spPr>
          <a:xfrm>
            <a:off x="4063785" y="655407"/>
            <a:ext cx="4253152" cy="437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ts val="2645"/>
              </a:lnSpc>
            </a:pPr>
            <a:r>
              <a:rPr lang="en-US" sz="2800" b="1" dirty="0">
                <a:solidFill>
                  <a:srgbClr val="26459B"/>
                </a:solidFill>
                <a:latin typeface="Calibri" panose="020F0502020204030204"/>
              </a:rPr>
              <a:t>The Agriculture Revolution </a:t>
            </a:r>
            <a:endParaRPr lang="en-US" sz="2800" b="1" dirty="0">
              <a:solidFill>
                <a:srgbClr val="26459B"/>
              </a:solidFill>
              <a:latin typeface="Calibri" panose="020F0502020204030204"/>
              <a:ea typeface="Nunito Sans Condensed Bold"/>
              <a:cs typeface="Nunito Sans Condensed Bold"/>
              <a:sym typeface="Nunito Sans Condensed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F8CBDD-F3A5-4AAD-9ACC-8F0E6D4ADB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9324" r="72080" b="50228"/>
          <a:stretch/>
        </p:blipFill>
        <p:spPr>
          <a:xfrm>
            <a:off x="1202390" y="1465436"/>
            <a:ext cx="772417" cy="7396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52F8CA-9A29-4A18-B872-CB9052C4D7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3" t="44073" r="55001" b="16079"/>
          <a:stretch/>
        </p:blipFill>
        <p:spPr>
          <a:xfrm>
            <a:off x="1315261" y="4652888"/>
            <a:ext cx="728840" cy="7396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AA1363-1084-4D8B-A967-9C39D28F8B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7" t="56668" r="29163" b="4465"/>
          <a:stretch/>
        </p:blipFill>
        <p:spPr>
          <a:xfrm>
            <a:off x="8135059" y="1580504"/>
            <a:ext cx="775225" cy="7394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23B46F-C0B4-4063-9186-085228A2F4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9" t="19626" r="8884" b="40369"/>
          <a:stretch/>
        </p:blipFill>
        <p:spPr>
          <a:xfrm>
            <a:off x="8056526" y="4597696"/>
            <a:ext cx="775225" cy="79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72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4CED8E-79B4-4938-B566-896C8513A7F2}"/>
              </a:ext>
            </a:extLst>
          </p:cNvPr>
          <p:cNvSpPr/>
          <p:nvPr/>
        </p:nvSpPr>
        <p:spPr>
          <a:xfrm>
            <a:off x="619303" y="1419725"/>
            <a:ext cx="10741608" cy="2540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15000"/>
              </a:lnSpc>
              <a:tabLst>
                <a:tab pos="152408" algn="l"/>
              </a:tabLst>
              <a:defRPr/>
            </a:pPr>
            <a:r>
              <a:rPr lang="en-US" sz="2800" b="1" dirty="0">
                <a:solidFill>
                  <a:srgbClr val="26459B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4. Satellite Imagery &amp; Drones</a:t>
            </a:r>
          </a:p>
          <a:p>
            <a:pPr marR="0" lvl="0" algn="l" defTabSz="60963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52408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459B"/>
              </a:solidFill>
              <a:effectLst/>
              <a:uLnTx/>
              <a:uFillTx/>
              <a:latin typeface="Calibri" panose="020F0502020204030204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81019" marR="0" lvl="0" indent="-381019" algn="l" defTabSz="60963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2408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6459B"/>
                </a:solidFill>
                <a:effectLst/>
                <a:uLnTx/>
                <a:uFillTx/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Monitor crop health through NDVI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6459B"/>
                </a:solidFill>
                <a:effectLst/>
                <a:uLnTx/>
                <a:uFillTx/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(Normalized Difference Vegetation Index).</a:t>
            </a:r>
          </a:p>
          <a:p>
            <a:pPr marL="381019" marR="0" lvl="0" indent="-381019" algn="l" defTabSz="60963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2408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6459B"/>
                </a:solidFill>
                <a:effectLst/>
                <a:uLnTx/>
                <a:uFillTx/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Detect disease and nutrient deficiencies early.</a:t>
            </a:r>
          </a:p>
          <a:p>
            <a:pPr marL="381019" marR="0" lvl="0" indent="-381019" algn="l" defTabSz="60963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67"/>
              </a:spcAft>
              <a:buClrTx/>
              <a:buSzTx/>
              <a:buFont typeface="Arial" panose="020B0604020202020204" pitchFamily="34" charset="0"/>
              <a:buChar char="•"/>
              <a:tabLst>
                <a:tab pos="152408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6459B"/>
                </a:solidFill>
                <a:effectLst/>
                <a:uLnTx/>
                <a:uFillTx/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Precision mapping for targeted interventions.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41FD9-CBA3-4A5D-8883-884D896C9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24071" r="64822" b="50619"/>
          <a:stretch/>
        </p:blipFill>
        <p:spPr>
          <a:xfrm rot="1141262">
            <a:off x="5168560" y="4438276"/>
            <a:ext cx="3222359" cy="17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0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70AF77-BDEC-8DB2-74E5-7C80377D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92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Agricultural Innovation: A Sustainable Perspective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en-US" sz="3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83F6A3-7AA5-D416-CBB5-99ADBB3C1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5550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Key Benefits: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Efficient resource use: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Saves water, energy, and soil nutrients.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Environmental protection: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Reduces chemical use and greenhouse gas emissions.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Improved yields: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Boosts crop quality and production sustainably.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Key Point: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Sustainable agricultural innovation balances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productivity, resource efficiency, and environmental protection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1E9107-8758-1BD5-46C1-9D8ED6121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114" y="990657"/>
            <a:ext cx="4659772" cy="13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61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B583F-5BC9-A2BC-7E0C-CAFBF34E0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755" y="2153210"/>
            <a:ext cx="6548535" cy="365769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Agricultural innovation is not just about technology—it is about transforming the entire agricultural ecosystem. By improving productivity, sustainability, and resilience, innovation plays a crucial role in ensuring food security and supporting sustainable economic development worldwide.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62B97B-CD8B-9C13-0E96-C02A53ECB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2" y="2153210"/>
            <a:ext cx="4596357" cy="306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24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912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0320" y="5359939"/>
            <a:ext cx="12212320" cy="1543461"/>
            <a:chOff x="0" y="0"/>
            <a:chExt cx="8599969" cy="14454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599970" cy="1445422"/>
            </a:xfrm>
            <a:custGeom>
              <a:avLst/>
              <a:gdLst/>
              <a:ahLst/>
              <a:cxnLst/>
              <a:rect l="l" t="t" r="r" b="b"/>
              <a:pathLst>
                <a:path w="8599970" h="1445422">
                  <a:moveTo>
                    <a:pt x="0" y="0"/>
                  </a:moveTo>
                  <a:lnTo>
                    <a:pt x="8599970" y="0"/>
                  </a:lnTo>
                  <a:lnTo>
                    <a:pt x="8599970" y="1445422"/>
                  </a:lnTo>
                  <a:lnTo>
                    <a:pt x="0" y="1445422"/>
                  </a:lnTo>
                  <a:close/>
                </a:path>
              </a:pathLst>
            </a:custGeom>
            <a:solidFill>
              <a:srgbClr val="5C73B2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29340" y="5495076"/>
            <a:ext cx="528836" cy="484814"/>
          </a:xfrm>
          <a:custGeom>
            <a:avLst/>
            <a:gdLst/>
            <a:ahLst/>
            <a:cxnLst/>
            <a:rect l="l" t="t" r="r" b="b"/>
            <a:pathLst>
              <a:path w="981096" h="981096">
                <a:moveTo>
                  <a:pt x="0" y="0"/>
                </a:moveTo>
                <a:lnTo>
                  <a:pt x="981095" y="0"/>
                </a:lnTo>
                <a:lnTo>
                  <a:pt x="981095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453659" y="6139347"/>
            <a:ext cx="528836" cy="463117"/>
          </a:xfrm>
          <a:custGeom>
            <a:avLst/>
            <a:gdLst/>
            <a:ahLst/>
            <a:cxnLst/>
            <a:rect l="l" t="t" r="r" b="b"/>
            <a:pathLst>
              <a:path w="993907" h="993907">
                <a:moveTo>
                  <a:pt x="0" y="0"/>
                </a:moveTo>
                <a:lnTo>
                  <a:pt x="993906" y="0"/>
                </a:lnTo>
                <a:lnTo>
                  <a:pt x="993906" y="993906"/>
                </a:lnTo>
                <a:lnTo>
                  <a:pt x="0" y="993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29340" y="1457438"/>
            <a:ext cx="2884251" cy="288423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16666" b="-1666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85800" y="197688"/>
            <a:ext cx="3745718" cy="139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60">
              <a:lnSpc>
                <a:spcPts val="5590"/>
              </a:lnSpc>
              <a:defRPr/>
            </a:pPr>
            <a:r>
              <a:rPr lang="en-US" sz="4000" b="1" dirty="0">
                <a:solidFill>
                  <a:srgbClr val="26459B"/>
                </a:solidFill>
                <a:latin typeface="Calibri" panose="020F0502020204030204"/>
              </a:rPr>
              <a:t>JAIP Founder</a:t>
            </a:r>
          </a:p>
          <a:p>
            <a:pPr defTabSz="609660">
              <a:lnSpc>
                <a:spcPts val="5590"/>
              </a:lnSpc>
              <a:defRPr/>
            </a:pPr>
            <a:endParaRPr lang="en-US" sz="4000" dirty="0">
              <a:solidFill>
                <a:srgbClr val="26459B"/>
              </a:solidFill>
              <a:latin typeface="Abadi" panose="020B0604020104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42582" y="2244453"/>
            <a:ext cx="4106835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26459B"/>
                </a:solidFill>
                <a:latin typeface="Calibri" panose="020F0502020204030204"/>
              </a:rPr>
              <a:t>Dr. Khaled Khraisat</a:t>
            </a:r>
          </a:p>
          <a:p>
            <a:pPr algn="just" defTabSz="609660">
              <a:lnSpc>
                <a:spcPts val="2893"/>
              </a:lnSpc>
              <a:defRPr/>
            </a:pPr>
            <a:endParaRPr lang="en-US" sz="3600" dirty="0">
              <a:solidFill>
                <a:srgbClr val="26459B"/>
              </a:solidFill>
              <a:latin typeface="Abadi" panose="020B0604020104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33053" y="5428245"/>
            <a:ext cx="4106835" cy="916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60">
              <a:lnSpc>
                <a:spcPts val="42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Calibri" panose="020F0502020204030204"/>
              </a:rPr>
              <a:t>+962 79 5543993 </a:t>
            </a:r>
          </a:p>
          <a:p>
            <a:pPr defTabSz="609660">
              <a:lnSpc>
                <a:spcPts val="2893"/>
              </a:lnSpc>
              <a:defRPr/>
            </a:pPr>
            <a:endParaRPr lang="en-US" sz="2800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33053" y="6139347"/>
            <a:ext cx="6001917" cy="916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60">
              <a:lnSpc>
                <a:spcPts val="42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Calibri" panose="020F0502020204030204"/>
              </a:rPr>
              <a:t>khaled@thejaip.com</a:t>
            </a:r>
            <a:r>
              <a:rPr lang="en-US" sz="2800" dirty="0">
                <a:solidFill>
                  <a:srgbClr val="1A3272"/>
                </a:solidFill>
                <a:latin typeface="Calibri" panose="020F0502020204030204"/>
              </a:rPr>
              <a:t> </a:t>
            </a:r>
          </a:p>
          <a:p>
            <a:pPr algn="just" defTabSz="609660">
              <a:lnSpc>
                <a:spcPts val="2893"/>
              </a:lnSpc>
              <a:defRPr/>
            </a:pPr>
            <a:endParaRPr lang="en-US" sz="2800" dirty="0">
              <a:solidFill>
                <a:srgbClr val="1A3272"/>
              </a:solidFill>
              <a:latin typeface="Abadi" panose="020B0604020104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854785" y="2843592"/>
            <a:ext cx="2482429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lnSpc>
                <a:spcPts val="2800"/>
              </a:lnSpc>
              <a:spcBef>
                <a:spcPct val="0"/>
              </a:spcBef>
              <a:defRPr/>
            </a:pPr>
            <a:r>
              <a:rPr lang="en-US" sz="2400" dirty="0">
                <a:solidFill>
                  <a:srgbClr val="3657A9"/>
                </a:solidFill>
                <a:latin typeface="Calibri" panose="020F0502020204030204"/>
              </a:rPr>
              <a:t>Founder and CEO </a:t>
            </a:r>
          </a:p>
        </p:txBody>
      </p:sp>
      <p:sp>
        <p:nvSpPr>
          <p:cNvPr id="15" name="Freeform 15"/>
          <p:cNvSpPr/>
          <p:nvPr/>
        </p:nvSpPr>
        <p:spPr>
          <a:xfrm>
            <a:off x="11506200" y="6172201"/>
            <a:ext cx="520842" cy="565061"/>
          </a:xfrm>
          <a:custGeom>
            <a:avLst/>
            <a:gdLst/>
            <a:ahLst/>
            <a:cxnLst/>
            <a:rect l="l" t="t" r="r" b="b"/>
            <a:pathLst>
              <a:path w="781263" h="847592">
                <a:moveTo>
                  <a:pt x="0" y="0"/>
                </a:moveTo>
                <a:lnTo>
                  <a:pt x="781263" y="0"/>
                </a:lnTo>
                <a:lnTo>
                  <a:pt x="781263" y="847592"/>
                </a:lnTo>
                <a:lnTo>
                  <a:pt x="0" y="8475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299" r="-57934" b="-10079"/>
            </a:stretch>
          </a:blipFill>
        </p:spPr>
      </p:sp>
    </p:spTree>
    <p:extLst>
      <p:ext uri="{BB962C8B-B14F-4D97-AF65-F5344CB8AC3E}">
        <p14:creationId xmlns:p14="http://schemas.microsoft.com/office/powerpoint/2010/main" val="838174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2F3EB1C1-74E1-9A59-5B6E-896B449F7F54}"/>
              </a:ext>
            </a:extLst>
          </p:cNvPr>
          <p:cNvSpPr/>
          <p:nvPr/>
        </p:nvSpPr>
        <p:spPr>
          <a:xfrm rot="2407132">
            <a:off x="1603102" y="-580214"/>
            <a:ext cx="8579463" cy="8108425"/>
          </a:xfrm>
          <a:custGeom>
            <a:avLst/>
            <a:gdLst/>
            <a:ahLst/>
            <a:cxnLst/>
            <a:rect l="l" t="t" r="r" b="b"/>
            <a:pathLst>
              <a:path w="10305738" h="10287000">
                <a:moveTo>
                  <a:pt x="0" y="0"/>
                </a:moveTo>
                <a:lnTo>
                  <a:pt x="10305738" y="0"/>
                </a:lnTo>
                <a:lnTo>
                  <a:pt x="103057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D2BBA87B-8A31-F678-BAE1-9A66969D4786}"/>
              </a:ext>
            </a:extLst>
          </p:cNvPr>
          <p:cNvGrpSpPr/>
          <p:nvPr/>
        </p:nvGrpSpPr>
        <p:grpSpPr>
          <a:xfrm>
            <a:off x="2711235" y="316845"/>
            <a:ext cx="6351472" cy="6224310"/>
            <a:chOff x="30016" y="47625"/>
            <a:chExt cx="752767" cy="737696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B5B78DE7-458E-4815-D5FB-1E4E35B9F8F9}"/>
                </a:ext>
              </a:extLst>
            </p:cNvPr>
            <p:cNvSpPr/>
            <p:nvPr/>
          </p:nvSpPr>
          <p:spPr>
            <a:xfrm>
              <a:off x="30016" y="68867"/>
              <a:ext cx="752767" cy="71645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68B0"/>
            </a:solidFill>
          </p:spPr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DFE81598-37D1-6BB0-5881-D3B63E263B94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12920" tIns="12920" rIns="12920" bIns="12920" rtlCol="0" anchor="ctr"/>
            <a:lstStyle/>
            <a:p>
              <a:pPr algn="ctr" defTabSz="914446">
                <a:lnSpc>
                  <a:spcPts val="1713"/>
                </a:lnSpc>
                <a:defRPr/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814742" y="2946919"/>
            <a:ext cx="6247966" cy="1143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6">
              <a:lnSpc>
                <a:spcPts val="9614"/>
              </a:lnSpc>
              <a:defRPr/>
            </a:pPr>
            <a:r>
              <a:rPr lang="en-US" sz="6500" b="1" dirty="0">
                <a:solidFill>
                  <a:srgbClr val="FFFFFF"/>
                </a:solidFill>
                <a:latin typeface="Calibri" panose="020F0502020204030204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44652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FF31C6-F799-49B6-BC46-E785760DC32A}"/>
              </a:ext>
            </a:extLst>
          </p:cNvPr>
          <p:cNvSpPr/>
          <p:nvPr/>
        </p:nvSpPr>
        <p:spPr>
          <a:xfrm>
            <a:off x="4559735" y="687878"/>
            <a:ext cx="3858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2800" b="1" dirty="0">
                <a:solidFill>
                  <a:srgbClr val="26459B"/>
                </a:solidFill>
                <a:latin typeface="Calibri" panose="020F0502020204030204"/>
                <a:ea typeface="MS Gothic" panose="020B0609070205080204" pitchFamily="49" charset="-128"/>
                <a:cs typeface="Times New Roman" panose="02020603050405020304" pitchFamily="18" charset="0"/>
              </a:rPr>
              <a:t>Jordan's Unique Position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9EE7C2-E481-4FD8-84EA-AE8B2DC20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8" t="15181" b="33702"/>
          <a:stretch/>
        </p:blipFill>
        <p:spPr>
          <a:xfrm>
            <a:off x="1981200" y="1803400"/>
            <a:ext cx="8785330" cy="3962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034FB9-6A38-4E23-BF0A-C1212977434A}"/>
              </a:ext>
            </a:extLst>
          </p:cNvPr>
          <p:cNvSpPr/>
          <p:nvPr/>
        </p:nvSpPr>
        <p:spPr>
          <a:xfrm>
            <a:off x="876746" y="1796956"/>
            <a:ext cx="3682989" cy="733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11" indent="-228611" defTabSz="60963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152408" algn="l"/>
              </a:tabLst>
            </a:pPr>
            <a:r>
              <a:rPr lang="en-US" sz="1867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About 5% of employment</a:t>
            </a:r>
          </a:p>
          <a:p>
            <a:pPr marL="228611" indent="-228611" defTabSz="60963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152408" algn="l"/>
              </a:tabLst>
            </a:pPr>
            <a:r>
              <a:rPr lang="en-US" sz="1867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 61% of </a:t>
            </a:r>
            <a:r>
              <a:rPr lang="en-US" sz="1867" dirty="0">
                <a:solidFill>
                  <a:srgbClr val="26459B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crops self-sufficiency </a:t>
            </a:r>
            <a:endParaRPr lang="en-US" sz="1867" dirty="0">
              <a:solidFill>
                <a:srgbClr val="26459B"/>
              </a:solidFill>
              <a:latin typeface="Calibri" panose="020F0502020204030204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51F5AB-CE53-4DBC-986B-2902D9EE2815}"/>
              </a:ext>
            </a:extLst>
          </p:cNvPr>
          <p:cNvSpPr/>
          <p:nvPr/>
        </p:nvSpPr>
        <p:spPr>
          <a:xfrm>
            <a:off x="2590800" y="5634853"/>
            <a:ext cx="2641601" cy="733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11" indent="-228611" defTabSz="60963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152408" algn="l"/>
              </a:tabLst>
            </a:pPr>
            <a:r>
              <a:rPr lang="en-US" sz="1867" b="1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Second </a:t>
            </a:r>
            <a:r>
              <a:rPr lang="en-US" sz="1867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water-poorest country in the world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2AFAEE-AC51-4E5A-B81D-A71CA47EA555}"/>
              </a:ext>
            </a:extLst>
          </p:cNvPr>
          <p:cNvSpPr/>
          <p:nvPr/>
        </p:nvSpPr>
        <p:spPr>
          <a:xfrm>
            <a:off x="8187993" y="1838263"/>
            <a:ext cx="3445207" cy="733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11" indent="-228611" defTabSz="60963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152408" algn="l"/>
              </a:tabLst>
            </a:pPr>
            <a:r>
              <a:rPr lang="en-US" sz="1867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Agriculture contributes about </a:t>
            </a:r>
            <a:r>
              <a:rPr lang="en-US" sz="1867" b="1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6.9 % of GDP 2024</a:t>
            </a:r>
            <a:endParaRPr lang="en-US" sz="1867" dirty="0">
              <a:solidFill>
                <a:srgbClr val="26459B"/>
              </a:solidFill>
              <a:latin typeface="Calibri" panose="020F0502020204030204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9809B6-4B0D-4BA5-9A46-EE41EF3E5177}"/>
              </a:ext>
            </a:extLst>
          </p:cNvPr>
          <p:cNvSpPr/>
          <p:nvPr/>
        </p:nvSpPr>
        <p:spPr>
          <a:xfrm>
            <a:off x="6764148" y="5469679"/>
            <a:ext cx="3251201" cy="733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11" indent="-228611" defTabSz="609630">
              <a:lnSpc>
                <a:spcPct val="115000"/>
              </a:lnSpc>
              <a:spcAft>
                <a:spcPts val="667"/>
              </a:spcAft>
              <a:buFont typeface="Symbol" panose="05050102010706020507" pitchFamily="18" charset="2"/>
              <a:buChar char=""/>
              <a:tabLst>
                <a:tab pos="152408" algn="l"/>
              </a:tabLst>
            </a:pPr>
            <a:r>
              <a:rPr lang="en-US" sz="1867" dirty="0">
                <a:solidFill>
                  <a:srgbClr val="26459B"/>
                </a:solidFill>
                <a:latin typeface="Calibri" panose="020F0502020204030204"/>
                <a:ea typeface="MS Mincho" panose="02020609040205080304" pitchFamily="49" charset="-128"/>
                <a:cs typeface="Arial" panose="020B0604020202020204" pitchFamily="34" charset="0"/>
              </a:rPr>
              <a:t>More than 2 Billion JOD Sector investment </a:t>
            </a:r>
          </a:p>
        </p:txBody>
      </p:sp>
    </p:spTree>
    <p:extLst>
      <p:ext uri="{BB962C8B-B14F-4D97-AF65-F5344CB8AC3E}">
        <p14:creationId xmlns:p14="http://schemas.microsoft.com/office/powerpoint/2010/main" val="1994227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6C066-6F35-BE7F-BF4C-17F031BDE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8581" y="2365739"/>
            <a:ext cx="10395626" cy="865027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Agricultural Innovation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E805D4-D4F6-40B3-F19A-51442D6E0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167" y="3893031"/>
            <a:ext cx="4127040" cy="275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47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80;p55">
            <a:extLst>
              <a:ext uri="{FF2B5EF4-FFF2-40B4-BE49-F238E27FC236}">
                <a16:creationId xmlns:a16="http://schemas.microsoft.com/office/drawing/2014/main" id="{DFF80AA3-5E17-612A-3CF6-E010E4884D64}"/>
              </a:ext>
            </a:extLst>
          </p:cNvPr>
          <p:cNvSpPr/>
          <p:nvPr/>
        </p:nvSpPr>
        <p:spPr>
          <a:xfrm>
            <a:off x="4385367" y="1695855"/>
            <a:ext cx="3769567" cy="6339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5D5FF"/>
              </a:gs>
              <a:gs pos="100000">
                <a:srgbClr val="4F81BD"/>
              </a:gs>
            </a:gsLst>
            <a:lin ang="10800025" scaled="0"/>
          </a:gra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Google Shape;1481;p55">
            <a:extLst>
              <a:ext uri="{FF2B5EF4-FFF2-40B4-BE49-F238E27FC236}">
                <a16:creationId xmlns:a16="http://schemas.microsoft.com/office/drawing/2014/main" id="{F3BDC70F-E3D1-D301-EFB5-E41FF85E8BEC}"/>
              </a:ext>
            </a:extLst>
          </p:cNvPr>
          <p:cNvSpPr/>
          <p:nvPr/>
        </p:nvSpPr>
        <p:spPr>
          <a:xfrm>
            <a:off x="4385377" y="3785427"/>
            <a:ext cx="3769568" cy="6339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5D5FF"/>
              </a:gs>
              <a:gs pos="100000">
                <a:srgbClr val="4F81BD"/>
              </a:gs>
            </a:gsLst>
            <a:lin ang="10800025" scaled="0"/>
          </a:gra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Google Shape;1482;p55">
            <a:extLst>
              <a:ext uri="{FF2B5EF4-FFF2-40B4-BE49-F238E27FC236}">
                <a16:creationId xmlns:a16="http://schemas.microsoft.com/office/drawing/2014/main" id="{47F007CC-0130-D2FC-AC1B-22B78F462CC3}"/>
              </a:ext>
            </a:extLst>
          </p:cNvPr>
          <p:cNvSpPr/>
          <p:nvPr/>
        </p:nvSpPr>
        <p:spPr>
          <a:xfrm flipH="1">
            <a:off x="4385367" y="2747763"/>
            <a:ext cx="3769569" cy="63390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5D5FF"/>
              </a:gs>
              <a:gs pos="100000">
                <a:srgbClr val="4F81BD"/>
              </a:gs>
            </a:gsLst>
            <a:lin ang="10800025" scaled="0"/>
          </a:gra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Google Shape;1483;p55">
            <a:extLst>
              <a:ext uri="{FF2B5EF4-FFF2-40B4-BE49-F238E27FC236}">
                <a16:creationId xmlns:a16="http://schemas.microsoft.com/office/drawing/2014/main" id="{A1FA5756-EDA4-BCD3-ABEF-C1F35436ABD3}"/>
              </a:ext>
            </a:extLst>
          </p:cNvPr>
          <p:cNvSpPr/>
          <p:nvPr/>
        </p:nvSpPr>
        <p:spPr>
          <a:xfrm flipH="1">
            <a:off x="4385386" y="4833800"/>
            <a:ext cx="3769568" cy="6339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5D5FF"/>
              </a:gs>
              <a:gs pos="100000">
                <a:srgbClr val="4F81BD"/>
              </a:gs>
            </a:gsLst>
            <a:lin ang="10800025" scaled="0"/>
          </a:gra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5" name="Google Shape;1492;p55">
            <a:extLst>
              <a:ext uri="{FF2B5EF4-FFF2-40B4-BE49-F238E27FC236}">
                <a16:creationId xmlns:a16="http://schemas.microsoft.com/office/drawing/2014/main" id="{FC5B2BDC-5D65-7353-6C2C-0A3FE44138AD}"/>
              </a:ext>
            </a:extLst>
          </p:cNvPr>
          <p:cNvCxnSpPr>
            <a:cxnSpLocks/>
          </p:cNvCxnSpPr>
          <p:nvPr/>
        </p:nvCxnSpPr>
        <p:spPr>
          <a:xfrm flipV="1">
            <a:off x="6108155" y="2333292"/>
            <a:ext cx="0" cy="414471"/>
          </a:xfrm>
          <a:prstGeom prst="straightConnector1">
            <a:avLst/>
          </a:prstGeom>
          <a:noFill/>
          <a:ln w="19050" cap="flat" cmpd="sng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1497;p55">
            <a:extLst>
              <a:ext uri="{FF2B5EF4-FFF2-40B4-BE49-F238E27FC236}">
                <a16:creationId xmlns:a16="http://schemas.microsoft.com/office/drawing/2014/main" id="{0C4D5210-A8E4-3588-3A0D-7DDEC2121DA6}"/>
              </a:ext>
            </a:extLst>
          </p:cNvPr>
          <p:cNvSpPr txBox="1">
            <a:spLocks/>
          </p:cNvSpPr>
          <p:nvPr/>
        </p:nvSpPr>
        <p:spPr>
          <a:xfrm>
            <a:off x="1563863" y="1731938"/>
            <a:ext cx="1018800" cy="37620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marL="0" marR="0" lv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1425" kern="1200">
                <a:solidFill>
                  <a:schemeClr val="tx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L="557213" lvl="1" indent="-214313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500"/>
              <a:buFont typeface="Pompiere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mpiere"/>
              <a:sym typeface="Pompiere"/>
            </a:endParaRPr>
          </a:p>
        </p:txBody>
      </p:sp>
      <p:sp>
        <p:nvSpPr>
          <p:cNvPr id="22" name="Google Shape;1498;p55">
            <a:extLst>
              <a:ext uri="{FF2B5EF4-FFF2-40B4-BE49-F238E27FC236}">
                <a16:creationId xmlns:a16="http://schemas.microsoft.com/office/drawing/2014/main" id="{8E93E480-63A0-D8FC-2774-53944BD0952F}"/>
              </a:ext>
            </a:extLst>
          </p:cNvPr>
          <p:cNvSpPr txBox="1">
            <a:spLocks/>
          </p:cNvSpPr>
          <p:nvPr/>
        </p:nvSpPr>
        <p:spPr>
          <a:xfrm>
            <a:off x="4145738" y="1731825"/>
            <a:ext cx="1360125" cy="37620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marL="257175" lvl="0" indent="-2571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lvl="1" indent="-214313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itchFamily="34" charset="0"/>
              <a:buNone/>
              <a:tabLst/>
              <a:defRPr/>
            </a:pP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Google Shape;1499;p55">
            <a:extLst>
              <a:ext uri="{FF2B5EF4-FFF2-40B4-BE49-F238E27FC236}">
                <a16:creationId xmlns:a16="http://schemas.microsoft.com/office/drawing/2014/main" id="{92E4F9AF-208D-5C57-6ADB-1C913DD12823}"/>
              </a:ext>
            </a:extLst>
          </p:cNvPr>
          <p:cNvSpPr txBox="1">
            <a:spLocks/>
          </p:cNvSpPr>
          <p:nvPr/>
        </p:nvSpPr>
        <p:spPr>
          <a:xfrm>
            <a:off x="1563863" y="2884698"/>
            <a:ext cx="1018800" cy="37620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marL="0" marR="0" lv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1425" kern="1200">
                <a:solidFill>
                  <a:schemeClr val="tx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L="557213" lvl="1" indent="-214313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500"/>
              <a:buFont typeface="Pompiere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mpiere"/>
              <a:sym typeface="Pompiere"/>
            </a:endParaRPr>
          </a:p>
        </p:txBody>
      </p:sp>
      <p:sp>
        <p:nvSpPr>
          <p:cNvPr id="24" name="Google Shape;1500;p55">
            <a:extLst>
              <a:ext uri="{FF2B5EF4-FFF2-40B4-BE49-F238E27FC236}">
                <a16:creationId xmlns:a16="http://schemas.microsoft.com/office/drawing/2014/main" id="{D4952893-7782-C061-1B08-6BDE15BB9064}"/>
              </a:ext>
            </a:extLst>
          </p:cNvPr>
          <p:cNvSpPr txBox="1">
            <a:spLocks/>
          </p:cNvSpPr>
          <p:nvPr/>
        </p:nvSpPr>
        <p:spPr>
          <a:xfrm>
            <a:off x="4145738" y="2884586"/>
            <a:ext cx="1360125" cy="37620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marL="257175" lvl="0" indent="-2571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lvl="1" indent="-214313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itchFamily="34" charset="0"/>
              <a:buNone/>
              <a:tabLst/>
              <a:defRPr/>
            </a:pP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Google Shape;1501;p55">
            <a:extLst>
              <a:ext uri="{FF2B5EF4-FFF2-40B4-BE49-F238E27FC236}">
                <a16:creationId xmlns:a16="http://schemas.microsoft.com/office/drawing/2014/main" id="{31EC3F3B-782A-B89B-8A54-023E59DA1818}"/>
              </a:ext>
            </a:extLst>
          </p:cNvPr>
          <p:cNvSpPr txBox="1">
            <a:spLocks/>
          </p:cNvSpPr>
          <p:nvPr/>
        </p:nvSpPr>
        <p:spPr>
          <a:xfrm>
            <a:off x="4486875" y="2308253"/>
            <a:ext cx="1018800" cy="37620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marL="0" marR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1425" kern="1200">
                <a:solidFill>
                  <a:schemeClr val="tx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L="557213" lvl="1" indent="-214313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500"/>
              <a:buFont typeface="Pompiere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mpiere"/>
              <a:sym typeface="Pompiere"/>
            </a:endParaRPr>
          </a:p>
        </p:txBody>
      </p:sp>
      <p:sp>
        <p:nvSpPr>
          <p:cNvPr id="26" name="Google Shape;1502;p55">
            <a:extLst>
              <a:ext uri="{FF2B5EF4-FFF2-40B4-BE49-F238E27FC236}">
                <a16:creationId xmlns:a16="http://schemas.microsoft.com/office/drawing/2014/main" id="{875AC765-F26F-B365-2386-079FAD758A1F}"/>
              </a:ext>
            </a:extLst>
          </p:cNvPr>
          <p:cNvSpPr txBox="1">
            <a:spLocks/>
          </p:cNvSpPr>
          <p:nvPr/>
        </p:nvSpPr>
        <p:spPr>
          <a:xfrm>
            <a:off x="1563863" y="2308140"/>
            <a:ext cx="1360125" cy="37620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marL="257175" lvl="0" indent="-257175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lvl="1" indent="-214313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itchFamily="34" charset="0"/>
              <a:buNone/>
              <a:tabLst/>
              <a:defRPr/>
            </a:pP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Google Shape;1503;p55">
            <a:extLst>
              <a:ext uri="{FF2B5EF4-FFF2-40B4-BE49-F238E27FC236}">
                <a16:creationId xmlns:a16="http://schemas.microsoft.com/office/drawing/2014/main" id="{827455E5-2C1D-CF55-FE69-5592B8D4A661}"/>
              </a:ext>
            </a:extLst>
          </p:cNvPr>
          <p:cNvSpPr txBox="1">
            <a:spLocks/>
          </p:cNvSpPr>
          <p:nvPr/>
        </p:nvSpPr>
        <p:spPr>
          <a:xfrm>
            <a:off x="4486875" y="3461369"/>
            <a:ext cx="1018800" cy="37620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marL="0" marR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1425" kern="1200">
                <a:solidFill>
                  <a:schemeClr val="tx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L="557213" lvl="1" indent="-214313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500"/>
              <a:buFont typeface="Pompiere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mpiere"/>
              <a:sym typeface="Pompiere"/>
            </a:endParaRPr>
          </a:p>
        </p:txBody>
      </p:sp>
      <p:sp>
        <p:nvSpPr>
          <p:cNvPr id="28" name="Google Shape;1504;p55">
            <a:extLst>
              <a:ext uri="{FF2B5EF4-FFF2-40B4-BE49-F238E27FC236}">
                <a16:creationId xmlns:a16="http://schemas.microsoft.com/office/drawing/2014/main" id="{CAF88D5E-6261-F07E-DCF6-A6AE16F886AE}"/>
              </a:ext>
            </a:extLst>
          </p:cNvPr>
          <p:cNvSpPr txBox="1">
            <a:spLocks/>
          </p:cNvSpPr>
          <p:nvPr/>
        </p:nvSpPr>
        <p:spPr>
          <a:xfrm>
            <a:off x="1563863" y="3461257"/>
            <a:ext cx="1360125" cy="37620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marL="257175" lvl="0" indent="-257175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lvl="1" indent="-214313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itchFamily="34" charset="0"/>
              <a:buNone/>
              <a:tabLst/>
              <a:defRPr/>
            </a:pP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Google Shape;1481;p55">
            <a:extLst>
              <a:ext uri="{FF2B5EF4-FFF2-40B4-BE49-F238E27FC236}">
                <a16:creationId xmlns:a16="http://schemas.microsoft.com/office/drawing/2014/main" id="{5A80EE29-2E79-6E39-6D87-670C1549B082}"/>
              </a:ext>
            </a:extLst>
          </p:cNvPr>
          <p:cNvSpPr/>
          <p:nvPr/>
        </p:nvSpPr>
        <p:spPr>
          <a:xfrm>
            <a:off x="4385379" y="5882173"/>
            <a:ext cx="3769567" cy="6339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5D5FF"/>
              </a:gs>
              <a:gs pos="100000">
                <a:srgbClr val="4F81BD"/>
              </a:gs>
            </a:gsLst>
            <a:lin ang="10800025" scaled="0"/>
          </a:gra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Google Shape;1499;p55">
            <a:extLst>
              <a:ext uri="{FF2B5EF4-FFF2-40B4-BE49-F238E27FC236}">
                <a16:creationId xmlns:a16="http://schemas.microsoft.com/office/drawing/2014/main" id="{1B3F0A88-007B-B5CE-ADCE-BD4B07C35CE5}"/>
              </a:ext>
            </a:extLst>
          </p:cNvPr>
          <p:cNvSpPr txBox="1">
            <a:spLocks/>
          </p:cNvSpPr>
          <p:nvPr/>
        </p:nvSpPr>
        <p:spPr>
          <a:xfrm>
            <a:off x="1455340" y="4173773"/>
            <a:ext cx="1018800" cy="37620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marL="0" marR="0" lv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1425" kern="1200">
                <a:solidFill>
                  <a:schemeClr val="tx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L="557213" lvl="1" indent="-214313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itchFamily="34" charset="0"/>
              <a:buNone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500"/>
              <a:buFont typeface="Pompiere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mpiere"/>
              <a:sym typeface="Pompiere"/>
            </a:endParaRPr>
          </a:p>
        </p:txBody>
      </p:sp>
      <p:sp>
        <p:nvSpPr>
          <p:cNvPr id="42" name="Google Shape;1500;p55">
            <a:extLst>
              <a:ext uri="{FF2B5EF4-FFF2-40B4-BE49-F238E27FC236}">
                <a16:creationId xmlns:a16="http://schemas.microsoft.com/office/drawing/2014/main" id="{7F3201AC-5CDB-96B7-9008-3D31BDECD6B9}"/>
              </a:ext>
            </a:extLst>
          </p:cNvPr>
          <p:cNvSpPr txBox="1">
            <a:spLocks/>
          </p:cNvSpPr>
          <p:nvPr/>
        </p:nvSpPr>
        <p:spPr>
          <a:xfrm>
            <a:off x="4037215" y="4173661"/>
            <a:ext cx="1360125" cy="37620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marL="257175" lvl="0" indent="-2571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lvl="1" indent="-214313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itchFamily="34" charset="0"/>
              <a:buNone/>
              <a:tabLst/>
              <a:defRPr/>
            </a:pP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5" name="Google Shape;1492;p55">
            <a:extLst>
              <a:ext uri="{FF2B5EF4-FFF2-40B4-BE49-F238E27FC236}">
                <a16:creationId xmlns:a16="http://schemas.microsoft.com/office/drawing/2014/main" id="{5314045D-1070-BCB0-B556-2448E7E39F12}"/>
              </a:ext>
            </a:extLst>
          </p:cNvPr>
          <p:cNvCxnSpPr>
            <a:cxnSpLocks/>
          </p:cNvCxnSpPr>
          <p:nvPr/>
        </p:nvCxnSpPr>
        <p:spPr>
          <a:xfrm flipV="1">
            <a:off x="6108155" y="3381666"/>
            <a:ext cx="0" cy="414471"/>
          </a:xfrm>
          <a:prstGeom prst="straightConnector1">
            <a:avLst/>
          </a:prstGeom>
          <a:noFill/>
          <a:ln w="19050" cap="flat" cmpd="sng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Title 1">
            <a:extLst>
              <a:ext uri="{FF2B5EF4-FFF2-40B4-BE49-F238E27FC236}">
                <a16:creationId xmlns:a16="http://schemas.microsoft.com/office/drawing/2014/main" id="{F8F598DB-BB02-94DC-AB5D-ACC8F4141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55" y="601566"/>
            <a:ext cx="10515600" cy="1233322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Core Challenges &amp; Agricultural Innovation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en-US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48" name="Google Shape;1492;p55">
            <a:extLst>
              <a:ext uri="{FF2B5EF4-FFF2-40B4-BE49-F238E27FC236}">
                <a16:creationId xmlns:a16="http://schemas.microsoft.com/office/drawing/2014/main" id="{465DF18D-DEBC-943F-315C-0FC8C8FD63A1}"/>
              </a:ext>
            </a:extLst>
          </p:cNvPr>
          <p:cNvCxnSpPr>
            <a:cxnSpLocks/>
          </p:cNvCxnSpPr>
          <p:nvPr/>
        </p:nvCxnSpPr>
        <p:spPr>
          <a:xfrm flipV="1">
            <a:off x="6108155" y="4419329"/>
            <a:ext cx="0" cy="414471"/>
          </a:xfrm>
          <a:prstGeom prst="straightConnector1">
            <a:avLst/>
          </a:prstGeom>
          <a:noFill/>
          <a:ln w="19050" cap="flat" cmpd="sng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1492;p55">
            <a:extLst>
              <a:ext uri="{FF2B5EF4-FFF2-40B4-BE49-F238E27FC236}">
                <a16:creationId xmlns:a16="http://schemas.microsoft.com/office/drawing/2014/main" id="{763B2B26-C1A6-0049-1FAB-E952A3D722FC}"/>
              </a:ext>
            </a:extLst>
          </p:cNvPr>
          <p:cNvCxnSpPr>
            <a:cxnSpLocks/>
          </p:cNvCxnSpPr>
          <p:nvPr/>
        </p:nvCxnSpPr>
        <p:spPr>
          <a:xfrm flipV="1">
            <a:off x="6108155" y="5467702"/>
            <a:ext cx="0" cy="414471"/>
          </a:xfrm>
          <a:prstGeom prst="straightConnector1">
            <a:avLst/>
          </a:prstGeom>
          <a:noFill/>
          <a:ln w="19050" cap="flat" cmpd="sng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930AEF6-5DC2-184E-6DEE-49B8A673CFB7}"/>
              </a:ext>
            </a:extLst>
          </p:cNvPr>
          <p:cNvSpPr txBox="1"/>
          <p:nvPr/>
        </p:nvSpPr>
        <p:spPr>
          <a:xfrm>
            <a:off x="4486875" y="4885953"/>
            <a:ext cx="3769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Seeds &amp; Crop Varieties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C9188C4-710B-754D-F4FD-96279FB9632A}"/>
              </a:ext>
            </a:extLst>
          </p:cNvPr>
          <p:cNvSpPr txBox="1"/>
          <p:nvPr/>
        </p:nvSpPr>
        <p:spPr>
          <a:xfrm>
            <a:off x="4996275" y="5904502"/>
            <a:ext cx="4513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Agriculture Pest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1075C8-349F-CE13-8E0A-E6291F7C63E5}"/>
              </a:ext>
            </a:extLst>
          </p:cNvPr>
          <p:cNvSpPr txBox="1"/>
          <p:nvPr/>
        </p:nvSpPr>
        <p:spPr>
          <a:xfrm>
            <a:off x="5745492" y="1764417"/>
            <a:ext cx="1362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Soil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4A8520C-DE71-D7FD-8B6A-4464314ACB05}"/>
              </a:ext>
            </a:extLst>
          </p:cNvPr>
          <p:cNvSpPr txBox="1"/>
          <p:nvPr/>
        </p:nvSpPr>
        <p:spPr>
          <a:xfrm>
            <a:off x="5524721" y="2766557"/>
            <a:ext cx="154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418689B-D83B-93E3-576F-D63EE198E219}"/>
              </a:ext>
            </a:extLst>
          </p:cNvPr>
          <p:cNvSpPr txBox="1"/>
          <p:nvPr/>
        </p:nvSpPr>
        <p:spPr>
          <a:xfrm>
            <a:off x="5498838" y="3818465"/>
            <a:ext cx="2183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Climate</a:t>
            </a:r>
          </a:p>
        </p:txBody>
      </p:sp>
    </p:spTree>
    <p:extLst>
      <p:ext uri="{BB962C8B-B14F-4D97-AF65-F5344CB8AC3E}">
        <p14:creationId xmlns:p14="http://schemas.microsoft.com/office/powerpoint/2010/main" val="3096211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4BCD7-E150-9B3D-A972-DC47277F0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7" y="-1007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1- Soil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FB587-A840-1D23-5111-ACBD3986B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15" y="835473"/>
            <a:ext cx="5923384" cy="24198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Pain: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Poor soil structure reduces water retention, causing drought stress.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Weak soil aeration limits root growth.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Low nutrients in degraded soils reduce crop yield and quality.</a:t>
            </a:r>
          </a:p>
          <a:p>
            <a:pPr marL="0" indent="0">
              <a:buNone/>
            </a:pP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B4E26-DAC5-4AD7-6CEF-4DCD0D658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24827" y="1299622"/>
            <a:ext cx="92581" cy="435133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15560A-90FA-B6A9-F9EC-BAACCF4C3AAB}"/>
              </a:ext>
            </a:extLst>
          </p:cNvPr>
          <p:cNvSpPr txBox="1">
            <a:spLocks/>
          </p:cNvSpPr>
          <p:nvPr/>
        </p:nvSpPr>
        <p:spPr>
          <a:xfrm>
            <a:off x="6096000" y="3869029"/>
            <a:ext cx="6028301" cy="2055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Gain: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Use Eco-friendly soil fabrics or covers.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Organic aggregates and compost.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Applying precision agriculture using soil mapping and data analysis.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38890-0E2F-FA4E-B254-93BE1162B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9768" y="287231"/>
            <a:ext cx="2214920" cy="332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50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A595C-E750-2F05-2B4F-2671ACF20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3B8F1-B993-95B7-EA33-D05F9DC6E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27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2- Water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5FD53-8E71-DFF6-1B09-FCAC8378E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62" y="874660"/>
            <a:ext cx="6049709" cy="2362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Pain: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Limited water availability reduced yields.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Poor water quality can harm plants and soil health.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Lack of smart irrigation solutions limits productivity.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00FA5C-7B3C-C420-9649-F76A9232E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49709" y="1299622"/>
            <a:ext cx="92581" cy="435133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066639-B068-A56A-4670-D9B007CFCD67}"/>
              </a:ext>
            </a:extLst>
          </p:cNvPr>
          <p:cNvSpPr txBox="1">
            <a:spLocks/>
          </p:cNvSpPr>
          <p:nvPr/>
        </p:nvSpPr>
        <p:spPr>
          <a:xfrm>
            <a:off x="6096000" y="3905655"/>
            <a:ext cx="6049708" cy="2149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Gain: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Drip irrigation.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Soil moisture sensors and monitoring systems.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Hydroponics and aeroponics systems.</a:t>
            </a: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2D0D9-1924-9B2D-34C1-640184138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763" y="387665"/>
            <a:ext cx="2937975" cy="214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79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40CF2-04E8-3CD8-402F-ECC1157C8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21CA1-4FD1-F58C-0000-8AA23EDDB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976"/>
            <a:ext cx="10515600" cy="92249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3- Climate 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5D10A-B769-4231-0CF3-956129F6E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866" y="775207"/>
            <a:ext cx="5977096" cy="2746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Pain: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Unpredictable climate causes crop stress and reduces yields.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Erratic rainfall and temperature disrupt growing cycles.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Water scarcity from climate shifts limits irrigation.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2597D-297E-C048-9C4E-29059E855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49709" y="1345913"/>
            <a:ext cx="92581" cy="435133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8CBD46-15B3-72C3-E443-991E2D0DDAF4}"/>
              </a:ext>
            </a:extLst>
          </p:cNvPr>
          <p:cNvSpPr txBox="1">
            <a:spLocks/>
          </p:cNvSpPr>
          <p:nvPr/>
        </p:nvSpPr>
        <p:spPr>
          <a:xfrm>
            <a:off x="6096000" y="3903778"/>
            <a:ext cx="6096000" cy="2290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Gain: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Using locally adapted crop varieties resistant.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Rainwater harvesting and water storage systems.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Adoption of climate-smart agriculture (CSA).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0A3C0B-5F1E-81FB-9DD8-CA78166CD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535" y="298144"/>
            <a:ext cx="2121592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9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166CF-4057-4C00-6AA1-961F23934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8244E-4D2A-5AA9-3717-950AEFB6A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0521"/>
            <a:ext cx="10515600" cy="81986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4- Seeds &amp; Crop Varieties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64333-E00F-F506-2715-5FE4B9E28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21" y="797767"/>
            <a:ext cx="5909386" cy="26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Pain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Poor seed or crop variety selection reduces crop quality.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Low climate-resilient varieties increase risk from extreme weather.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Lack of innovative seeds limits adaptation to harsh environments.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8D268-696B-896D-AC05-14F915097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49709" y="1331555"/>
            <a:ext cx="92581" cy="435133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B33638-F6DD-9CBD-B1A6-539F11E563B4}"/>
              </a:ext>
            </a:extLst>
          </p:cNvPr>
          <p:cNvSpPr txBox="1">
            <a:spLocks/>
          </p:cNvSpPr>
          <p:nvPr/>
        </p:nvSpPr>
        <p:spPr>
          <a:xfrm>
            <a:off x="6096000" y="3886199"/>
            <a:ext cx="5840963" cy="232798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Gain: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Genetic breeding </a:t>
            </a:r>
            <a:r>
              <a:rPr lang="ar-SA" dirty="0">
                <a:solidFill>
                  <a:schemeClr val="accent1">
                    <a:lumMod val="75000"/>
                  </a:schemeClr>
                </a:solidFill>
              </a:rPr>
              <a:t>produces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stronger, higher-yield, resilient crops.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Pest-resistant seeds reduce chemical use and improve crop health.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Sustainable seeds save water and adapt to local conditions.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0A6881-A996-8ED1-FDBB-DA32A2933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97379" y="872173"/>
            <a:ext cx="2633605" cy="163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95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955</Words>
  <Application>Microsoft Office PowerPoint</Application>
  <PresentationFormat>Widescreen</PresentationFormat>
  <Paragraphs>142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MS Gothic</vt:lpstr>
      <vt:lpstr>MS Mincho</vt:lpstr>
      <vt:lpstr>Abadi</vt:lpstr>
      <vt:lpstr>Arial</vt:lpstr>
      <vt:lpstr>Be Vietnam Ultra-Bold</vt:lpstr>
      <vt:lpstr>Calibri</vt:lpstr>
      <vt:lpstr>Calibri Light</vt:lpstr>
      <vt:lpstr>Nunito Sans Condensed Bold</vt:lpstr>
      <vt:lpstr>Pompiere</vt:lpstr>
      <vt:lpstr>Symbol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Agricultural Innovation</vt:lpstr>
      <vt:lpstr>Core Challenges &amp; Agricultural Innovation </vt:lpstr>
      <vt:lpstr>1- Soil</vt:lpstr>
      <vt:lpstr>2- Water</vt:lpstr>
      <vt:lpstr>3- Climate </vt:lpstr>
      <vt:lpstr>4- Seeds &amp; Crop Varieties</vt:lpstr>
      <vt:lpstr>5- Agricultural Pest</vt:lpstr>
      <vt:lpstr>Innovative Agriculture Models: </vt:lpstr>
      <vt:lpstr>PowerPoint Presentation</vt:lpstr>
      <vt:lpstr>PowerPoint Presentation</vt:lpstr>
      <vt:lpstr>PowerPoint Presentation</vt:lpstr>
      <vt:lpstr>4- Indoor Farming:</vt:lpstr>
      <vt:lpstr>Agricultural innovation technologies</vt:lpstr>
      <vt:lpstr>PowerPoint Presentation</vt:lpstr>
      <vt:lpstr>PowerPoint Presentation</vt:lpstr>
      <vt:lpstr>PowerPoint Presentation</vt:lpstr>
      <vt:lpstr>PowerPoint Presentation</vt:lpstr>
      <vt:lpstr>Agricultural Innovation: A Sustainable Perspective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yasmeen fayez abu sultan</dc:creator>
  <cp:lastModifiedBy>khaled khraisat</cp:lastModifiedBy>
  <cp:revision>39</cp:revision>
  <dcterms:created xsi:type="dcterms:W3CDTF">2026-03-04T18:46:31Z</dcterms:created>
  <dcterms:modified xsi:type="dcterms:W3CDTF">2026-04-10T10:40:24Z</dcterms:modified>
</cp:coreProperties>
</file>