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5" r:id="rId3"/>
    <p:sldId id="332" r:id="rId4"/>
    <p:sldId id="262" r:id="rId5"/>
    <p:sldId id="256" r:id="rId6"/>
    <p:sldId id="263" r:id="rId7"/>
    <p:sldId id="264" r:id="rId8"/>
    <p:sldId id="261" r:id="rId9"/>
    <p:sldId id="257" r:id="rId10"/>
    <p:sldId id="258" r:id="rId11"/>
    <p:sldId id="335" r:id="rId12"/>
    <p:sldId id="333" r:id="rId13"/>
    <p:sldId id="259" r:id="rId14"/>
    <p:sldId id="337" r:id="rId15"/>
    <p:sldId id="260" r:id="rId16"/>
    <p:sldId id="329" r:id="rId17"/>
    <p:sldId id="331" r:id="rId18"/>
    <p:sldId id="336" r:id="rId19"/>
    <p:sldId id="330" r:id="rId20"/>
    <p:sldId id="3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018D9-4870-4772-84B6-A1E2B69C4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62322-2E34-40E5-ACF9-9981134FC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6160F-869F-4E6B-8779-CA903FE18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6B184-160E-4F6B-B55A-8CA0FE210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9BB44-5E57-4C9D-BDA8-DD30066C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8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70FB-E52D-40BD-9869-8B0E6CB6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3F2BB-A31A-4451-8DA1-A0B2A436F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861DD-AFD6-4D3B-8A18-344188B1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E7CE1-F0FF-459D-B82E-0A9D4550E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7E21E-2802-4FDA-890C-1D20AC5F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13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B45919-F856-49E5-9E94-9A3A5A25A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08226-89DC-446B-97A8-C76046CB9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60FD6-C1BC-4419-BCAD-F789F742D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51FF9-8EDC-4DA1-8C3E-8FBD16AA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58E24-E691-4964-B102-7A8B40F9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5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E6FB-328D-4EC5-A926-228A6B5F4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E2DE8-1762-4C04-BE5E-4E579EA1E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86CF-6F28-4E79-8559-D3F3C0D5D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F0C59-4870-4D39-B331-A60EE881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831BD-04D5-43CB-AE38-355D2311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49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1136D-46F2-4B0C-BB8F-E3CB0F0D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1F626-9695-4967-8F77-8B2F06E1C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D5535-388E-4FC9-B9DE-0B3A3C76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C0B88-B62F-4BE8-85B6-8E6959E0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95D46-F469-419E-8EBC-769B8EC7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4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7A480-E339-462A-8041-BF6D5947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63F6A-C72C-4D1B-8372-E289E330D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762E7-8612-4B3A-A083-FAE36B0C5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EAF5C-3E42-44BC-BF09-5CAC4773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E4FE8-0323-4286-8428-3DAF85FC8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D635B-F027-436B-8ABA-C556153C6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C26E-B91C-42A2-9D62-BB21401DC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23897-5FB0-40DC-825E-9CABBE2AA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CF9E8-5D3A-4E4C-9689-76DFE4817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8D1581-D218-4988-B030-764FCBB64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81522E-01CD-4D0F-9A1A-04492AA38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8CAD3-336C-4BF6-96F5-186AEBE0B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38A61-7904-481E-8842-9379096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CADF0A-A3A3-4360-83D9-8E60E2DD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0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56603-CAE6-4451-9044-335E1629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CB637-DF50-4AB1-8933-06100640E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47CB2-3D6B-42F6-A567-6E00AA42F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12A62-0C3C-4074-9A12-2A346230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6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3ECEAA-86C9-4758-B7E8-F9F3422AC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5A495-7A32-4F87-82CC-099C4FA2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4274D-5BD5-49CF-8B13-8A43B9E3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2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6EDB-3012-47FB-9F9B-BF9DDD86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62F92-F148-44B1-B750-DBA98FF53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8339C-4EC1-4F3D-AA1A-5FFE1C788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E7298-E073-454A-8D4D-7DF29629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C6C71-61E3-4482-B5F1-196CA3C7B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31B82-A75C-486B-ABA7-B43FAB34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8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C7A5-9343-416C-B0B5-3BA4D1E0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55A119-A82F-41AA-9D84-DC7DD34D53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E8939-FB8F-43FE-99A7-22E3CF280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39695-7B7E-4BC6-A03F-0C0D8341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C73C1-C8CB-486C-9C69-F34C9D2E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97EFD-5241-4D56-B8FE-A654917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3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D8A9BD-2241-4549-BD4D-C7CFCB04B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A6851-100A-4BDC-A625-9E235F30B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BF992-0EE0-4FAD-9F07-BFE72CFFA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99480-BBE7-4871-B858-067AA53161CF}" type="datetimeFigureOut">
              <a:rPr lang="en-US" smtClean="0"/>
              <a:t>2026-04-06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E3CA-93FB-4278-9B2E-626E88DD8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581D1-952D-408E-87BC-C8E29965F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35768-80E5-40D9-ABAD-E3A78C1C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0F16-075E-48E6-AA11-7FE30AF3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Royal Botanic Garden</a:t>
            </a:r>
            <a:br>
              <a:rPr lang="en-US" dirty="0"/>
            </a:br>
            <a:r>
              <a:rPr lang="en-US" dirty="0"/>
              <a:t>RBG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BCA21-865B-4198-8846-0B2F3CD57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 rtl="1">
              <a:buNone/>
            </a:pPr>
            <a:endParaRPr lang="ar-JO" sz="4400" b="1" dirty="0"/>
          </a:p>
          <a:p>
            <a:pPr marL="0" indent="0" algn="ctr" rtl="1">
              <a:buNone/>
            </a:pPr>
            <a:r>
              <a:rPr lang="ar-JO" sz="4400" b="1" dirty="0"/>
              <a:t>الحديقة النباتية الملكية: علم وعمل وفرص</a:t>
            </a:r>
          </a:p>
          <a:p>
            <a:pPr marL="0" indent="0" algn="ctr" rtl="1">
              <a:buNone/>
            </a:pPr>
            <a:endParaRPr lang="ar-JO" sz="4400" b="1" dirty="0"/>
          </a:p>
          <a:p>
            <a:pPr marL="0" indent="0" algn="ctr" rtl="1">
              <a:buNone/>
            </a:pPr>
            <a:r>
              <a:rPr lang="ar-JO" sz="4400" dirty="0"/>
              <a:t>ورشة عمل البحث العلمي لتعزيز الاستدامة</a:t>
            </a:r>
            <a:endParaRPr lang="ar-JO" dirty="0"/>
          </a:p>
          <a:p>
            <a:pPr marL="0" indent="0" algn="ctr" rtl="1">
              <a:buNone/>
            </a:pPr>
            <a:r>
              <a:rPr lang="ar-JO" dirty="0"/>
              <a:t>الجمعية الأردنية للبحث العلمي و الريادة و الابداع</a:t>
            </a:r>
          </a:p>
          <a:p>
            <a:pPr marL="0" indent="0" algn="ctr" rtl="1">
              <a:buNone/>
            </a:pPr>
            <a:r>
              <a:rPr lang="ar-JO" dirty="0"/>
              <a:t>الحديقة النباتية الملكية</a:t>
            </a:r>
          </a:p>
          <a:p>
            <a:pPr marL="0" indent="0" algn="ctr" rtl="1">
              <a:buNone/>
            </a:pPr>
            <a:r>
              <a:rPr lang="ar-JO" dirty="0"/>
              <a:t>11-4-2026 </a:t>
            </a: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314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C6C3B-EC1B-4585-8D90-52A68095E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BEC40F-54FB-40A2-AF00-483268D31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" y="280523"/>
            <a:ext cx="11929233" cy="583649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4B8265-DB69-4C8D-9EE5-6938696F211F}"/>
              </a:ext>
            </a:extLst>
          </p:cNvPr>
          <p:cNvSpPr txBox="1"/>
          <p:nvPr/>
        </p:nvSpPr>
        <p:spPr>
          <a:xfrm>
            <a:off x="3048000" y="32469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JO" dirty="0"/>
              <a:t>الاستدامة,</a:t>
            </a:r>
          </a:p>
        </p:txBody>
      </p:sp>
    </p:spTree>
    <p:extLst>
      <p:ext uri="{BB962C8B-B14F-4D97-AF65-F5344CB8AC3E}">
        <p14:creationId xmlns:p14="http://schemas.microsoft.com/office/powerpoint/2010/main" val="949835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9363-84E1-4034-9D3D-ADA4222E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en-GB" dirty="0"/>
              <a:t>The GBS HUB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49634-A6C9-4BC5-9E18-4E495EF08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7C049-4479-496B-891F-3492726A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JO" dirty="0"/>
              <a:t>الفرص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C6844-EB8A-4F36-8D75-D9F6C787C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2" y="1733330"/>
            <a:ext cx="5601586" cy="2891834"/>
          </a:xfrm>
        </p:spPr>
        <p:txBody>
          <a:bodyPr/>
          <a:lstStyle/>
          <a:p>
            <a:pPr algn="r" rtl="1"/>
            <a:r>
              <a:rPr lang="ar-JO" dirty="0"/>
              <a:t>الاكاديمية, المسوحات و الدراسات و الابحاث</a:t>
            </a:r>
          </a:p>
          <a:p>
            <a:pPr algn="r" rtl="1"/>
            <a:r>
              <a:rPr lang="ar-JO" dirty="0"/>
              <a:t>التطبيقية, استعادة الموائل</a:t>
            </a:r>
          </a:p>
          <a:p>
            <a:pPr algn="r" rtl="1"/>
            <a:r>
              <a:rPr lang="ar-JO" dirty="0"/>
              <a:t>البنية التحتية</a:t>
            </a:r>
          </a:p>
          <a:p>
            <a:pPr algn="r" rtl="1"/>
            <a:r>
              <a:rPr lang="ar-JO" dirty="0"/>
              <a:t>السياحية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68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03AB-F0E7-461D-B16F-CA4A2FB0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54FB09-54F3-4426-B49A-A67F8E546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11" y="74722"/>
            <a:ext cx="8726214" cy="6719910"/>
          </a:xfrm>
        </p:spPr>
      </p:pic>
    </p:spTree>
    <p:extLst>
      <p:ext uri="{BB962C8B-B14F-4D97-AF65-F5344CB8AC3E}">
        <p14:creationId xmlns:p14="http://schemas.microsoft.com/office/powerpoint/2010/main" val="1791316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3204A-2505-4E3B-813B-C165B439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JO" dirty="0"/>
              <a:t>الحديقة الزراعية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6A326E-61A4-4C30-ACC2-5F289D1DA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97" y="1343843"/>
            <a:ext cx="9643703" cy="551415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26FFC9-FB55-4230-B9D9-D7FC0BA89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9" y="3294065"/>
            <a:ext cx="4692891" cy="420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45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D4FB-FBB6-4CA0-AFF7-B58FCC83B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dirty="0"/>
              <a:t>حديقة النبات الطبي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463B2EA-4511-4543-8C71-62B7230BC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41" y="1299014"/>
            <a:ext cx="5546651" cy="5193861"/>
          </a:xfr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3D6E0FA-52A4-49D1-96BE-A0456FC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3" y="1875862"/>
            <a:ext cx="4922650" cy="43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23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JO" dirty="0"/>
              <a:t>الحديقة الكونية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066" y="2990606"/>
            <a:ext cx="6046422" cy="278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7982C1A-9D18-49E2-8AAF-8CE03EE1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093227"/>
            <a:ext cx="5982678" cy="380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142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AE96D-101A-45AD-98AC-569BDA3F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dirty="0"/>
              <a:t>السحسيله </a:t>
            </a:r>
            <a:r>
              <a:rPr lang="en-US" dirty="0"/>
              <a:t> The Slide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2A018A-DA6D-4020-9D42-94BFF882F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/>
          <a:stretch/>
        </p:blipFill>
        <p:spPr>
          <a:xfrm>
            <a:off x="1605516" y="1327821"/>
            <a:ext cx="8984857" cy="5710940"/>
          </a:xfrm>
        </p:spPr>
      </p:pic>
    </p:spTree>
    <p:extLst>
      <p:ext uri="{BB962C8B-B14F-4D97-AF65-F5344CB8AC3E}">
        <p14:creationId xmlns:p14="http://schemas.microsoft.com/office/powerpoint/2010/main" val="1832796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4658-F9E4-4B79-9D65-1C77419E9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JO" dirty="0"/>
              <a:t>النزل البيئي و مركز الابحاث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F4ECD3-0A6A-43EC-A1D8-AB6C19FBB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72" y="1690687"/>
            <a:ext cx="8204791" cy="50819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21947-280B-4A33-873F-A79A50C38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" y="1690686"/>
            <a:ext cx="6248931" cy="50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21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89789-3552-4A11-B9FA-F2AEAA50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749" y="84278"/>
            <a:ext cx="9105710" cy="677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C3DA3E-6AB9-40F9-8F90-BC54104D0461}"/>
              </a:ext>
            </a:extLst>
          </p:cNvPr>
          <p:cNvSpPr txBox="1"/>
          <p:nvPr/>
        </p:nvSpPr>
        <p:spPr>
          <a:xfrm>
            <a:off x="4005820" y="1000862"/>
            <a:ext cx="4266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arrington" panose="04040505050A02020702" pitchFamily="8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3602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C552-0F3A-44AE-B210-592E9ED9B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JO" dirty="0"/>
              <a:t>المحتوى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56AA5-8A4D-4DEA-8F04-41D7F4FDA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" y="1825625"/>
            <a:ext cx="11493796" cy="4351338"/>
          </a:xfrm>
        </p:spPr>
        <p:txBody>
          <a:bodyPr/>
          <a:lstStyle/>
          <a:p>
            <a:pPr marL="0" indent="0" algn="r" rtl="1">
              <a:buNone/>
            </a:pPr>
            <a:r>
              <a:rPr lang="ar-JO" dirty="0">
                <a:solidFill>
                  <a:srgbClr val="FF0000"/>
                </a:solidFill>
              </a:rPr>
              <a:t>البداية</a:t>
            </a:r>
            <a:r>
              <a:rPr lang="ar-JO" dirty="0">
                <a:solidFill>
                  <a:srgbClr val="00B050"/>
                </a:solidFill>
              </a:rPr>
              <a:t>: </a:t>
            </a:r>
            <a:r>
              <a:rPr lang="ar-JO" dirty="0"/>
              <a:t>الفكر و الفلسفة</a:t>
            </a:r>
          </a:p>
          <a:p>
            <a:pPr marL="0" indent="0" algn="r" rtl="1">
              <a:buNone/>
            </a:pPr>
            <a:endParaRPr lang="ar-JO" dirty="0"/>
          </a:p>
          <a:p>
            <a:pPr marL="0" indent="0" algn="r" rtl="1">
              <a:buNone/>
            </a:pPr>
            <a:r>
              <a:rPr lang="ar-JO" dirty="0">
                <a:solidFill>
                  <a:srgbClr val="FF0000"/>
                </a:solidFill>
              </a:rPr>
              <a:t>الإنجاز</a:t>
            </a:r>
            <a:r>
              <a:rPr lang="en-US" dirty="0">
                <a:solidFill>
                  <a:srgbClr val="00B050"/>
                </a:solidFill>
              </a:rPr>
              <a:t>:</a:t>
            </a:r>
            <a:r>
              <a:rPr lang="ar-JO" dirty="0">
                <a:solidFill>
                  <a:srgbClr val="00B050"/>
                </a:solidFill>
              </a:rPr>
              <a:t> </a:t>
            </a:r>
            <a:r>
              <a:rPr lang="ar-JO" dirty="0"/>
              <a:t>الاطار العام القانوني للحديقة ,بناء القدرات البشرية, المسوحات و الدراسات, المخطط الشمولي لموقع الحديقة في الرمان, الاكثار النباتي, التفاعل مع المجتمع المحلي, السياحة, الاعتمادية (</a:t>
            </a:r>
            <a:r>
              <a:rPr lang="en-US" dirty="0"/>
              <a:t>(</a:t>
            </a:r>
            <a:r>
              <a:rPr lang="en-GB" dirty="0"/>
              <a:t>BGCI</a:t>
            </a:r>
            <a:r>
              <a:rPr lang="ar-JO" dirty="0"/>
              <a:t> (</a:t>
            </a:r>
            <a:r>
              <a:rPr lang="en-GB" dirty="0"/>
              <a:t>Restoration Hub</a:t>
            </a:r>
            <a:r>
              <a:rPr lang="ar-JO" dirty="0"/>
              <a:t>),</a:t>
            </a:r>
          </a:p>
          <a:p>
            <a:pPr marL="0" indent="0" algn="r" rtl="1">
              <a:buNone/>
            </a:pPr>
            <a:endParaRPr lang="ar-JO" dirty="0"/>
          </a:p>
          <a:p>
            <a:pPr marL="0" indent="0" algn="r" rtl="1">
              <a:buNone/>
            </a:pPr>
            <a:r>
              <a:rPr lang="ar-JO" dirty="0">
                <a:solidFill>
                  <a:srgbClr val="FF0000"/>
                </a:solidFill>
              </a:rPr>
              <a:t>الفرص</a:t>
            </a:r>
            <a:r>
              <a:rPr lang="ar-JO" dirty="0"/>
              <a:t>: مركز الدراسات, السياحة, استعادة الموائل, النزل البيئي, الحديقة الزراعية, حديقة النبات الطبي.</a:t>
            </a:r>
          </a:p>
          <a:p>
            <a:pPr marL="0" indent="0" algn="r" rtl="1">
              <a:buNone/>
            </a:pPr>
            <a:endParaRPr lang="ar-JO" dirty="0"/>
          </a:p>
          <a:p>
            <a:pPr marL="0" indent="0" algn="r" rt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25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37B4-6FC6-43CD-97A3-3A6900708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6F603-0E50-4EC5-BEDC-18175C261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646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1D488-5EAA-43B3-AF2B-D95557D65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A8F123E-DAEA-44FB-A6A1-164FCB64D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2872280"/>
              </p:ext>
            </p:extLst>
          </p:nvPr>
        </p:nvGraphicFramePr>
        <p:xfrm>
          <a:off x="967567" y="446567"/>
          <a:ext cx="10269279" cy="6046306"/>
        </p:xfrm>
        <a:graphic>
          <a:graphicData uri="http://schemas.openxmlformats.org/drawingml/2006/table">
            <a:tbl>
              <a:tblPr rtl="1"/>
              <a:tblGrid>
                <a:gridCol w="1409090">
                  <a:extLst>
                    <a:ext uri="{9D8B030D-6E8A-4147-A177-3AD203B41FA5}">
                      <a16:colId xmlns:a16="http://schemas.microsoft.com/office/drawing/2014/main" val="155491053"/>
                    </a:ext>
                  </a:extLst>
                </a:gridCol>
                <a:gridCol w="1707989">
                  <a:extLst>
                    <a:ext uri="{9D8B030D-6E8A-4147-A177-3AD203B41FA5}">
                      <a16:colId xmlns:a16="http://schemas.microsoft.com/office/drawing/2014/main" val="296758361"/>
                    </a:ext>
                  </a:extLst>
                </a:gridCol>
                <a:gridCol w="1601238">
                  <a:extLst>
                    <a:ext uri="{9D8B030D-6E8A-4147-A177-3AD203B41FA5}">
                      <a16:colId xmlns:a16="http://schemas.microsoft.com/office/drawing/2014/main" val="1458459437"/>
                    </a:ext>
                  </a:extLst>
                </a:gridCol>
                <a:gridCol w="5550962">
                  <a:extLst>
                    <a:ext uri="{9D8B030D-6E8A-4147-A177-3AD203B41FA5}">
                      <a16:colId xmlns:a16="http://schemas.microsoft.com/office/drawing/2014/main" val="339687632"/>
                    </a:ext>
                  </a:extLst>
                </a:gridCol>
              </a:tblGrid>
              <a:tr h="863758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Employee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 of employees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28192"/>
                  </a:ext>
                </a:extLst>
              </a:tr>
              <a:tr h="863758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ar-SA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752270"/>
                  </a:ext>
                </a:extLst>
              </a:tr>
              <a:tr h="863758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• Technical Specialist / Bachelor’s Degree Level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2158234"/>
                  </a:ext>
                </a:extLst>
              </a:tr>
              <a:tr h="863758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• Nursery Technical Assistant (Tawjihi Level)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279777"/>
                  </a:ext>
                </a:extLst>
              </a:tr>
              <a:tr h="863758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• Ranger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552542"/>
                  </a:ext>
                </a:extLst>
              </a:tr>
              <a:tr h="863758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ar-SA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• Administrative Staff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859278"/>
                  </a:ext>
                </a:extLst>
              </a:tr>
              <a:tr h="863758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ar-JO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• Laborer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38403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96758FD6-F046-427A-A837-E120B502DC1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2456430" y="795179"/>
            <a:ext cx="209143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8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B19A-8E4A-424F-9FD6-D00430826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JO" dirty="0"/>
              <a:t>الانجازات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AE1C4B-020D-4702-9920-D2B00724F3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16" y="1550688"/>
            <a:ext cx="2310584" cy="2975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A9532B2-4458-4341-AFF2-69D5D7DA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36" y="1550688"/>
            <a:ext cx="3235259" cy="435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99AD27-5B5D-4D46-9F4C-11E1206C4E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01557" y="734282"/>
            <a:ext cx="2314836" cy="3195847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53D133A-AFC3-46B0-888C-EF4DF65F8A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10" y="1389975"/>
            <a:ext cx="2102233" cy="2863666"/>
          </a:xfrm>
          <a:prstGeom prst="rect">
            <a:avLst/>
          </a:prstGeom>
        </p:spPr>
      </p:pic>
      <p:pic>
        <p:nvPicPr>
          <p:cNvPr id="8" name="Picture 2" descr="C:\Users\PC HATEM\Desktop\GSPC cover.jpg">
            <a:extLst>
              <a:ext uri="{FF2B5EF4-FFF2-40B4-BE49-F238E27FC236}">
                <a16:creationId xmlns:a16="http://schemas.microsoft.com/office/drawing/2014/main" id="{C86DB345-0515-4C93-845C-389A00377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6552" y="4335699"/>
            <a:ext cx="1953816" cy="2414541"/>
          </a:xfrm>
          <a:prstGeom prst="rect">
            <a:avLst/>
          </a:prstGeom>
          <a:noFill/>
        </p:spPr>
      </p:pic>
      <p:pic>
        <p:nvPicPr>
          <p:cNvPr id="9" name="Content Placeholder 5" descr="https://www.thieme-connect.de/media/10.1055-s-00000058/cover_big.jpg">
            <a:extLst>
              <a:ext uri="{FF2B5EF4-FFF2-40B4-BE49-F238E27FC236}">
                <a16:creationId xmlns:a16="http://schemas.microsoft.com/office/drawing/2014/main" id="{B37D51E5-8EE3-455F-B2A5-6C445404266C}"/>
              </a:ext>
            </a:extLst>
          </p:cNvPr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49786" y="4525794"/>
            <a:ext cx="1828799" cy="207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over image Journal of Ethnopharmacology">
            <a:extLst>
              <a:ext uri="{FF2B5EF4-FFF2-40B4-BE49-F238E27FC236}">
                <a16:creationId xmlns:a16="http://schemas.microsoft.com/office/drawing/2014/main" id="{AB48B5CC-92D5-4FDA-80B0-AA66C0424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4772" y="4607977"/>
            <a:ext cx="1695018" cy="2250023"/>
          </a:xfrm>
          <a:prstGeom prst="rect">
            <a:avLst/>
          </a:prstGeom>
          <a:noFill/>
        </p:spPr>
      </p:pic>
      <p:pic>
        <p:nvPicPr>
          <p:cNvPr id="11" name="Picture 10" descr="Chemical Composition Analysis and Antimicrobial Screening of the Essential Oil of a Rare Plant from Jordan: Ducrosia flabellifolia ">
            <a:extLst>
              <a:ext uri="{FF2B5EF4-FFF2-40B4-BE49-F238E27FC236}">
                <a16:creationId xmlns:a16="http://schemas.microsoft.com/office/drawing/2014/main" id="{D1188A8B-A2A0-482B-8B5F-DD344A6FDF58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78430" y="4335699"/>
            <a:ext cx="1953816" cy="241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459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4F0F4-B497-4EF3-A7F8-BBCAE1098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4637"/>
          </a:xfrm>
        </p:spPr>
        <p:txBody>
          <a:bodyPr/>
          <a:lstStyle/>
          <a:p>
            <a:pPr algn="ctr"/>
            <a:r>
              <a:rPr lang="en-GB" dirty="0"/>
              <a:t>RBG Master Plan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83037C-3673-41F4-930B-AFDAC2CDD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55" y="1326702"/>
            <a:ext cx="8479162" cy="5985714"/>
          </a:xfrm>
        </p:spPr>
      </p:pic>
    </p:spTree>
    <p:extLst>
      <p:ext uri="{BB962C8B-B14F-4D97-AF65-F5344CB8AC3E}">
        <p14:creationId xmlns:p14="http://schemas.microsoft.com/office/powerpoint/2010/main" val="2978616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2435-EBA5-412C-AC29-B6D4D813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:\Album_RBG_2019\final.jpg">
            <a:extLst>
              <a:ext uri="{FF2B5EF4-FFF2-40B4-BE49-F238E27FC236}">
                <a16:creationId xmlns:a16="http://schemas.microsoft.com/office/drawing/2014/main" id="{015833D6-4B76-4A34-B547-7DB3D01C3E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53" y="677145"/>
            <a:ext cx="7188879" cy="604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37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594A-AED0-4381-9D72-8C0C8F68A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Zip line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685B64-804C-4AFF-A5FB-F64F609F0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4487" y="1690688"/>
            <a:ext cx="5611721" cy="4964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9E4E5-6A12-4F41-BF73-C0F972093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5743" y="2311290"/>
            <a:ext cx="4964812" cy="372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76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C3FE-4D23-4679-886D-23EBAF6B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C9343A-B68F-4950-AB16-E4118D0FC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6466" y="2257269"/>
            <a:ext cx="4532643" cy="33994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C008D-5809-49F4-9B9C-ABC83A922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043525" cy="45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5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15D80-1179-4384-BB48-17B7C2273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ADB6B1-5D82-40AA-B95E-54AF51599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6" y="0"/>
            <a:ext cx="10937826" cy="6846840"/>
          </a:xfrm>
        </p:spPr>
      </p:pic>
    </p:spTree>
    <p:extLst>
      <p:ext uri="{BB962C8B-B14F-4D97-AF65-F5344CB8AC3E}">
        <p14:creationId xmlns:p14="http://schemas.microsoft.com/office/powerpoint/2010/main" val="3608884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6374</TotalTime>
  <Words>187</Words>
  <Application>Microsoft Office PowerPoint</Application>
  <PresentationFormat>Widescreen</PresentationFormat>
  <Paragraphs>58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Harrington</vt:lpstr>
      <vt:lpstr>Office Theme</vt:lpstr>
      <vt:lpstr>Royal Botanic Garden RBG</vt:lpstr>
      <vt:lpstr>المحتوى</vt:lpstr>
      <vt:lpstr>PowerPoint Presentation</vt:lpstr>
      <vt:lpstr>الانجازات</vt:lpstr>
      <vt:lpstr>RBG Master Plan</vt:lpstr>
      <vt:lpstr>PowerPoint Presentation</vt:lpstr>
      <vt:lpstr>Zip line</vt:lpstr>
      <vt:lpstr>PowerPoint Presentation</vt:lpstr>
      <vt:lpstr>PowerPoint Presentation</vt:lpstr>
      <vt:lpstr>PowerPoint Presentation</vt:lpstr>
      <vt:lpstr>The GBS HUB</vt:lpstr>
      <vt:lpstr>الفرص</vt:lpstr>
      <vt:lpstr>PowerPoint Presentation</vt:lpstr>
      <vt:lpstr>الحديقة الزراعية</vt:lpstr>
      <vt:lpstr>حديقة النبات الطبي</vt:lpstr>
      <vt:lpstr>الحديقة الكونية</vt:lpstr>
      <vt:lpstr>السحسيله  The Slide </vt:lpstr>
      <vt:lpstr>النزل البيئي و مركز الابحاث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RBG Master Plan</dc:title>
  <dc:creator>Mohammad Shahbaz</dc:creator>
  <cp:lastModifiedBy>Mohammad Shahbaz</cp:lastModifiedBy>
  <cp:revision>40</cp:revision>
  <dcterms:created xsi:type="dcterms:W3CDTF">2026-04-06T08:58:24Z</dcterms:created>
  <dcterms:modified xsi:type="dcterms:W3CDTF">2026-04-10T19:13:23Z</dcterms:modified>
</cp:coreProperties>
</file>